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1"/>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305" r:id="rId26"/>
    <p:sldId id="306" r:id="rId27"/>
    <p:sldId id="307" r:id="rId28"/>
    <p:sldId id="281" r:id="rId29"/>
    <p:sldId id="282" r:id="rId30"/>
    <p:sldId id="283" r:id="rId31"/>
    <p:sldId id="284" r:id="rId32"/>
    <p:sldId id="286" r:id="rId33"/>
    <p:sldId id="308" r:id="rId34"/>
    <p:sldId id="290" r:id="rId35"/>
    <p:sldId id="291" r:id="rId36"/>
    <p:sldId id="292" r:id="rId37"/>
    <p:sldId id="293" r:id="rId38"/>
    <p:sldId id="285" r:id="rId39"/>
    <p:sldId id="294" r:id="rId40"/>
  </p:sldIdLst>
  <p:sldSz cx="9144000" cy="5143500" type="screen16x9"/>
  <p:notesSz cx="6858000" cy="9144000"/>
  <p:embeddedFontLst>
    <p:embeddedFont>
      <p:font typeface="Calibri" panose="020F0502020204030204" pitchFamily="34" charset="0"/>
      <p:regular r:id="rId42"/>
      <p:bold r:id="rId43"/>
      <p:italic r:id="rId44"/>
      <p:boldItalic r:id="rId45"/>
    </p:embeddedFont>
    <p:embeddedFont>
      <p:font typeface="Roboto" panose="020B0604020202020204" charset="0"/>
      <p:regular r:id="rId46"/>
      <p:bold r:id="rId47"/>
      <p:italic r:id="rId48"/>
      <p:boldItalic r:id="rId49"/>
    </p:embeddedFont>
    <p:embeddedFont>
      <p:font typeface="Helvetica Neue" panose="020B0604020202020204" charset="0"/>
      <p:regular r:id="rId50"/>
      <p:bold r:id="rId51"/>
      <p:italic r:id="rId52"/>
      <p:boldItalic r:id="rId53"/>
    </p:embeddedFont>
    <p:embeddedFont>
      <p:font typeface="Georgia" panose="02040502050405020303" pitchFamily="18"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26" y="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07713211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52363314c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2" name="Google Shape;52;gf52363314c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230960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f52363314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f52363314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91934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f52363314c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f52363314c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64550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f52363314c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f52363314c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23334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f52363314c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f52363314c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13704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f52363314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f52363314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23467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f52363314c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f52363314c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57785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f1a4e8313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f1a4e8313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98183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f1a4e8313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f1a4e8313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66156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f52363314c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f52363314c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04107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f52363314c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f52363314c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5222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efdf3af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efdf3af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10312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f54a61e09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f54a61e09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51861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f1a4e8313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f1a4e8313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88663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f1a4e8313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f1a4e8313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94629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f1a4e8313f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f1a4e8313f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03936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f1a4e8313f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f1a4e8313f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93309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f5e04b4874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f5e04b4874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6888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f5e04b4874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f5e04b4874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14575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f5e04b4874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f5e04b4874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05732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f1a4e8313f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f1a4e8313f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94650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f54a61e09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f54a61e09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6953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f58804e89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f58804e89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67012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f54a61e094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f54a61e09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92021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f52363314c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f52363314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3861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f1a4e8313f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f1a4e8313f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63770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f5e04b4874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f5e04b4874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8484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f5e04b4874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f5e04b487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16672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f5e04b4874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f5e04b4874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72839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f5e04b487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f5e04b487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56219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f52363314c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f52363314c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04655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f5e04b4874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f5e04b4874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1474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f58804e89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f58804e89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2263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f58804e89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f58804e89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5526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f58804e894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f58804e894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80265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f52363314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f52363314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91474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f52363314c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f52363314c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58522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f52363314c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f52363314c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0210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36.xml.rels><?xml version="1.0" encoding="UTF-8" standalone="yes"?>
<Relationships xmlns="http://schemas.openxmlformats.org/package/2006/relationships"><Relationship Id="rId3" Type="http://schemas.openxmlformats.org/officeDocument/2006/relationships/hyperlink" Target="https://en.wikipedia.org/wiki/Sigmoid_function" TargetMode="External"/><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hyperlink" Target="https://towardsdatascience.com/mcculloch-pitts-model-5fdf65ac5dd1" TargetMode="External"/><Relationship Id="rId7" Type="http://schemas.openxmlformats.org/officeDocument/2006/relationships/hyperlink" Target="https://sefiks.com/2020/01/04/a-step-by-step-perceptron-example/"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hyperlink" Target="https://towardsdatascience.com/understanding-neural-networks-what-how-and-why-18ec703ebd31" TargetMode="External"/><Relationship Id="rId5" Type="http://schemas.openxmlformats.org/officeDocument/2006/relationships/hyperlink" Target="https://towardsdatascience.com/learning-parameters-part-0-5cfffd647bdc" TargetMode="External"/><Relationship Id="rId4" Type="http://schemas.openxmlformats.org/officeDocument/2006/relationships/hyperlink" Target="https://towardsdatascience.com/perceptron-the-artificial-neuron-4d8c70d5cc8d"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500656" y="1161956"/>
            <a:ext cx="6390600" cy="1539600"/>
          </a:xfrm>
          <a:prstGeom prst="rect">
            <a:avLst/>
          </a:prstGeom>
          <a:noFill/>
          <a:ln>
            <a:noFill/>
          </a:ln>
        </p:spPr>
        <p:txBody>
          <a:bodyPr spcFirstLastPara="1" wrap="square" lIns="68575" tIns="34275" rIns="68575" bIns="34275" anchor="b" anchorCtr="0">
            <a:normAutofit/>
          </a:bodyPr>
          <a:lstStyle/>
          <a:p>
            <a:pPr marL="0" lvl="0" indent="0" algn="ctr" rtl="0">
              <a:lnSpc>
                <a:spcPct val="90000"/>
              </a:lnSpc>
              <a:spcBef>
                <a:spcPts val="0"/>
              </a:spcBef>
              <a:spcAft>
                <a:spcPts val="0"/>
              </a:spcAft>
              <a:buClr>
                <a:schemeClr val="dk1"/>
              </a:buClr>
              <a:buSzPts val="4500"/>
              <a:buFont typeface="Calibri"/>
              <a:buNone/>
            </a:pPr>
            <a:r>
              <a:rPr lang="en-GB" dirty="0"/>
              <a:t>Machine Learning &amp; Deep Learning </a:t>
            </a:r>
            <a:endParaRPr dirty="0"/>
          </a:p>
        </p:txBody>
      </p:sp>
      <p:sp>
        <p:nvSpPr>
          <p:cNvPr id="55" name="Google Shape;55;p13"/>
          <p:cNvSpPr txBox="1">
            <a:spLocks noGrp="1"/>
          </p:cNvSpPr>
          <p:nvPr>
            <p:ph type="subTitle" idx="1"/>
          </p:nvPr>
        </p:nvSpPr>
        <p:spPr>
          <a:xfrm>
            <a:off x="1143000" y="2701542"/>
            <a:ext cx="6858000" cy="1909800"/>
          </a:xfrm>
          <a:prstGeom prst="rect">
            <a:avLst/>
          </a:prstGeom>
          <a:noFill/>
          <a:ln>
            <a:noFill/>
          </a:ln>
        </p:spPr>
        <p:txBody>
          <a:bodyPr spcFirstLastPara="1" wrap="square" lIns="68575" tIns="34275" rIns="68575" bIns="34275" anchor="t" anchorCtr="0">
            <a:normAutofit fontScale="85000" lnSpcReduction="20000"/>
          </a:bodyPr>
          <a:lstStyle/>
          <a:p>
            <a:pPr marL="0" lvl="0" indent="0" algn="ctr" rtl="0">
              <a:lnSpc>
                <a:spcPct val="90000"/>
              </a:lnSpc>
              <a:spcBef>
                <a:spcPts val="0"/>
              </a:spcBef>
              <a:spcAft>
                <a:spcPts val="0"/>
              </a:spcAft>
              <a:buClr>
                <a:schemeClr val="dk1"/>
              </a:buClr>
              <a:buSzPct val="64285"/>
              <a:buNone/>
            </a:pPr>
            <a:endParaRPr dirty="0"/>
          </a:p>
          <a:p>
            <a:pPr marL="0" lvl="0" indent="0" algn="ctr" rtl="0">
              <a:lnSpc>
                <a:spcPct val="90000"/>
              </a:lnSpc>
              <a:spcBef>
                <a:spcPts val="800"/>
              </a:spcBef>
              <a:spcAft>
                <a:spcPts val="0"/>
              </a:spcAft>
              <a:buClr>
                <a:schemeClr val="dk1"/>
              </a:buClr>
              <a:buSzPct val="78260"/>
              <a:buNone/>
            </a:pPr>
            <a:r>
              <a:rPr lang="en-GB" sz="2300" dirty="0"/>
              <a:t>Week-12</a:t>
            </a:r>
            <a:endParaRPr sz="2300" dirty="0"/>
          </a:p>
          <a:p>
            <a:pPr marL="0" lvl="0" indent="0" algn="ctr" rtl="0">
              <a:lnSpc>
                <a:spcPct val="90000"/>
              </a:lnSpc>
              <a:spcBef>
                <a:spcPts val="800"/>
              </a:spcBef>
              <a:spcAft>
                <a:spcPts val="0"/>
              </a:spcAft>
              <a:buClr>
                <a:schemeClr val="dk1"/>
              </a:buClr>
              <a:buSzPct val="78260"/>
              <a:buNone/>
            </a:pPr>
            <a:endParaRPr sz="2300" dirty="0"/>
          </a:p>
          <a:p>
            <a:pPr marL="0" lvl="0" indent="0" algn="ctr" rtl="0">
              <a:lnSpc>
                <a:spcPct val="90000"/>
              </a:lnSpc>
              <a:spcBef>
                <a:spcPts val="800"/>
              </a:spcBef>
              <a:spcAft>
                <a:spcPts val="0"/>
              </a:spcAft>
              <a:buClr>
                <a:schemeClr val="dk1"/>
              </a:buClr>
              <a:buSzPct val="78260"/>
              <a:buNone/>
            </a:pPr>
            <a:endParaRPr sz="2300" dirty="0"/>
          </a:p>
          <a:p>
            <a:pPr marL="0" lvl="0" indent="0" algn="ctr" rtl="0">
              <a:lnSpc>
                <a:spcPct val="90000"/>
              </a:lnSpc>
              <a:spcBef>
                <a:spcPts val="800"/>
              </a:spcBef>
              <a:spcAft>
                <a:spcPts val="0"/>
              </a:spcAft>
              <a:buClr>
                <a:schemeClr val="dk1"/>
              </a:buClr>
              <a:buSzPct val="78260"/>
              <a:buNone/>
            </a:pPr>
            <a:endParaRPr sz="2300" dirty="0"/>
          </a:p>
          <a:p>
            <a:pPr marL="0" lvl="0" indent="0" algn="r" rtl="0">
              <a:lnSpc>
                <a:spcPct val="90000"/>
              </a:lnSpc>
              <a:spcBef>
                <a:spcPts val="800"/>
              </a:spcBef>
              <a:spcAft>
                <a:spcPts val="0"/>
              </a:spcAft>
              <a:buClr>
                <a:schemeClr val="dk1"/>
              </a:buClr>
              <a:buSzPct val="78260"/>
              <a:buNone/>
            </a:pPr>
            <a:r>
              <a:rPr lang="en-GB" sz="2300" b="1" dirty="0"/>
              <a:t>Instructor:</a:t>
            </a:r>
            <a:r>
              <a:rPr lang="en-GB" sz="2300" dirty="0"/>
              <a:t> </a:t>
            </a:r>
            <a:r>
              <a:rPr lang="en-GB" sz="2300" i="1" dirty="0"/>
              <a:t>Engr. </a:t>
            </a:r>
            <a:r>
              <a:rPr lang="en-GB" sz="2300" i="1" dirty="0" err="1"/>
              <a:t>Najam</a:t>
            </a:r>
            <a:r>
              <a:rPr lang="en-GB" sz="2300" i="1"/>
              <a:t> Aziz</a:t>
            </a:r>
            <a:endParaRPr sz="2300" i="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p:nvPr/>
        </p:nvSpPr>
        <p:spPr>
          <a:xfrm>
            <a:off x="311700" y="681300"/>
            <a:ext cx="8520600" cy="1108200"/>
          </a:xfrm>
          <a:prstGeom prst="rect">
            <a:avLst/>
          </a:prstGeom>
          <a:noFill/>
          <a:ln>
            <a:noFill/>
          </a:ln>
        </p:spPr>
        <p:txBody>
          <a:bodyPr spcFirstLastPara="1" wrap="square" lIns="91425" tIns="91425" rIns="91425" bIns="91425" anchor="t" anchorCtr="0">
            <a:spAutoFit/>
          </a:bodyPr>
          <a:lstStyle/>
          <a:p>
            <a:pPr marL="457200" lvl="0" indent="-323850" algn="just" rtl="0">
              <a:spcBef>
                <a:spcPts val="0"/>
              </a:spcBef>
              <a:spcAft>
                <a:spcPts val="0"/>
              </a:spcAft>
              <a:buClr>
                <a:schemeClr val="dk1"/>
              </a:buClr>
              <a:buSzPts val="1500"/>
              <a:buChar char="●"/>
            </a:pPr>
            <a:r>
              <a:rPr lang="en-GB" sz="1500">
                <a:solidFill>
                  <a:schemeClr val="dk1"/>
                </a:solidFill>
                <a:highlight>
                  <a:srgbClr val="FFFFFF"/>
                </a:highlight>
              </a:rPr>
              <a:t>some of the neurons will fire and some won’t</a:t>
            </a:r>
            <a:endParaRPr sz="1500">
              <a:solidFill>
                <a:schemeClr val="dk1"/>
              </a:solidFill>
              <a:highlight>
                <a:srgbClr val="FFFFFF"/>
              </a:highlight>
            </a:endParaRPr>
          </a:p>
          <a:p>
            <a:pPr marL="457200" lvl="0" indent="-323850" algn="just" rtl="0">
              <a:spcBef>
                <a:spcPts val="0"/>
              </a:spcBef>
              <a:spcAft>
                <a:spcPts val="0"/>
              </a:spcAft>
              <a:buClr>
                <a:schemeClr val="dk1"/>
              </a:buClr>
              <a:buSzPts val="1500"/>
              <a:buChar char="●"/>
            </a:pPr>
            <a:r>
              <a:rPr lang="en-GB" sz="1500">
                <a:solidFill>
                  <a:schemeClr val="dk1"/>
                </a:solidFill>
                <a:highlight>
                  <a:srgbClr val="FFFFFF"/>
                </a:highlight>
              </a:rPr>
              <a:t>This massively parallel network also ensures that there is a division of work. Each neuron only fires when its intended criteria is met i.e., a neuron may perform a certain role to a certain stimulus, as shown below.</a:t>
            </a:r>
            <a:endParaRPr sz="1500">
              <a:solidFill>
                <a:schemeClr val="dk1"/>
              </a:solidFill>
              <a:highlight>
                <a:srgbClr val="FFFFFF"/>
              </a:highlight>
            </a:endParaRPr>
          </a:p>
        </p:txBody>
      </p:sp>
      <p:pic>
        <p:nvPicPr>
          <p:cNvPr id="119" name="Google Shape;119;p23"/>
          <p:cNvPicPr preferRelativeResize="0"/>
          <p:nvPr/>
        </p:nvPicPr>
        <p:blipFill>
          <a:blip r:embed="rId3">
            <a:alphaModFix/>
          </a:blip>
          <a:stretch>
            <a:fillRect/>
          </a:stretch>
        </p:blipFill>
        <p:spPr>
          <a:xfrm>
            <a:off x="152400" y="2338150"/>
            <a:ext cx="8839200" cy="209931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body" idx="1"/>
          </p:nvPr>
        </p:nvSpPr>
        <p:spPr>
          <a:xfrm>
            <a:off x="269625" y="121675"/>
            <a:ext cx="8520600" cy="11355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GB" sz="1500">
                <a:solidFill>
                  <a:schemeClr val="dk1"/>
                </a:solidFill>
                <a:highlight>
                  <a:srgbClr val="FFFFFF"/>
                </a:highlight>
              </a:rPr>
              <a:t>It is believed that neurons are arranged in a hierarchical fashion (layer after layer) and each layer has its own role and responsibility. To detect a face, the brain could be relying on the entire network and not on a single layer.</a:t>
            </a:r>
            <a:endParaRPr sz="1700">
              <a:solidFill>
                <a:schemeClr val="dk1"/>
              </a:solidFill>
            </a:endParaRPr>
          </a:p>
        </p:txBody>
      </p:sp>
      <p:pic>
        <p:nvPicPr>
          <p:cNvPr id="125" name="Google Shape;125;p24"/>
          <p:cNvPicPr preferRelativeResize="0"/>
          <p:nvPr/>
        </p:nvPicPr>
        <p:blipFill>
          <a:blip r:embed="rId3">
            <a:alphaModFix/>
          </a:blip>
          <a:stretch>
            <a:fillRect/>
          </a:stretch>
        </p:blipFill>
        <p:spPr>
          <a:xfrm>
            <a:off x="2140375" y="1257175"/>
            <a:ext cx="4318151" cy="35815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0" y="154113"/>
            <a:ext cx="9144000" cy="707400"/>
          </a:xfrm>
          <a:prstGeom prst="rect">
            <a:avLst/>
          </a:prstGeom>
        </p:spPr>
        <p:txBody>
          <a:bodyPr spcFirstLastPara="1" wrap="square" lIns="91425" tIns="91425" rIns="91425" bIns="91425" anchor="t" anchorCtr="0">
            <a:noAutofit/>
          </a:bodyPr>
          <a:lstStyle/>
          <a:p>
            <a:pPr lvl="0"/>
            <a:r>
              <a:rPr lang="en-GB" sz="2000" b="1" dirty="0">
                <a:solidFill>
                  <a:srgbClr val="292929"/>
                </a:solidFill>
                <a:highlight>
                  <a:srgbClr val="FFFFFF"/>
                </a:highlight>
                <a:latin typeface="Helvetica Neue"/>
                <a:ea typeface="Helvetica Neue"/>
                <a:cs typeface="Helvetica Neue"/>
                <a:sym typeface="Helvetica Neue"/>
              </a:rPr>
              <a:t>McCulloch-Pitts Neuron (Artificial Neuron)</a:t>
            </a:r>
            <a:r>
              <a:rPr lang="en-GB" sz="2000" dirty="0">
                <a:solidFill>
                  <a:srgbClr val="292929"/>
                </a:solidFill>
                <a:highlight>
                  <a:srgbClr val="FFFFFF"/>
                </a:highlight>
                <a:latin typeface="Helvetica Neue"/>
                <a:ea typeface="Helvetica Neue"/>
                <a:cs typeface="Helvetica Neue"/>
                <a:sym typeface="Helvetica Neue"/>
              </a:rPr>
              <a:t> - </a:t>
            </a:r>
            <a:r>
              <a:rPr lang="en-GB" sz="2000" i="1" dirty="0">
                <a:solidFill>
                  <a:srgbClr val="292929"/>
                </a:solidFill>
                <a:highlight>
                  <a:srgbClr val="FFFFFF"/>
                </a:highlight>
                <a:latin typeface="Helvetica Neue"/>
                <a:ea typeface="Helvetica Neue"/>
                <a:cs typeface="Helvetica Neue"/>
                <a:sym typeface="Helvetica Neue"/>
              </a:rPr>
              <a:t>the first ever mathematical model of a biological neuron</a:t>
            </a:r>
            <a:endParaRPr sz="2000" dirty="0"/>
          </a:p>
        </p:txBody>
      </p:sp>
      <p:sp>
        <p:nvSpPr>
          <p:cNvPr id="131" name="Google Shape;131;p25"/>
          <p:cNvSpPr txBox="1">
            <a:spLocks noGrp="1"/>
          </p:cNvSpPr>
          <p:nvPr>
            <p:ph type="body" idx="1"/>
          </p:nvPr>
        </p:nvSpPr>
        <p:spPr>
          <a:xfrm>
            <a:off x="0" y="1048187"/>
            <a:ext cx="9144000" cy="3941100"/>
          </a:xfrm>
          <a:prstGeom prst="rect">
            <a:avLst/>
          </a:prstGeom>
        </p:spPr>
        <p:txBody>
          <a:bodyPr spcFirstLastPara="1" wrap="square" lIns="91425" tIns="91425" rIns="91425" bIns="91425" anchor="t" anchorCtr="0">
            <a:normAutofit lnSpcReduction="10000"/>
          </a:bodyPr>
          <a:lstStyle/>
          <a:p>
            <a:pPr marL="457200" lvl="0" indent="-323850" algn="l" rtl="0">
              <a:spcBef>
                <a:spcPts val="0"/>
              </a:spcBef>
              <a:spcAft>
                <a:spcPts val="0"/>
              </a:spcAft>
              <a:buClr>
                <a:schemeClr val="dk1"/>
              </a:buClr>
              <a:buSzPts val="1500"/>
              <a:buChar char="●"/>
            </a:pPr>
            <a:r>
              <a:rPr lang="en-GB" sz="1500" dirty="0">
                <a:solidFill>
                  <a:schemeClr val="dk1"/>
                </a:solidFill>
              </a:rPr>
              <a:t>The first computational model of a neuron was proposed by Warren </a:t>
            </a:r>
            <a:r>
              <a:rPr lang="en-GB" sz="1500" dirty="0" err="1">
                <a:solidFill>
                  <a:schemeClr val="dk1"/>
                </a:solidFill>
              </a:rPr>
              <a:t>MuCulloch</a:t>
            </a:r>
            <a:r>
              <a:rPr lang="en-GB" sz="1500" dirty="0">
                <a:solidFill>
                  <a:schemeClr val="dk1"/>
                </a:solidFill>
              </a:rPr>
              <a:t> (neuroscientist) and Walter Pitts (logician) in 1943.</a:t>
            </a:r>
            <a:endParaRPr sz="1500" dirty="0">
              <a:solidFill>
                <a:schemeClr val="dk1"/>
              </a:solidFill>
            </a:endParaRPr>
          </a:p>
          <a:p>
            <a:pPr marL="0" lvl="0" indent="0" algn="l" rtl="0">
              <a:spcBef>
                <a:spcPts val="1200"/>
              </a:spcBef>
              <a:spcAft>
                <a:spcPts val="0"/>
              </a:spcAft>
              <a:buNone/>
            </a:pPr>
            <a:endParaRPr sz="1500" dirty="0">
              <a:solidFill>
                <a:schemeClr val="dk1"/>
              </a:solidFill>
            </a:endParaRPr>
          </a:p>
          <a:p>
            <a:pPr marL="0" lvl="0" indent="0" algn="l" rtl="0">
              <a:spcBef>
                <a:spcPts val="1200"/>
              </a:spcBef>
              <a:spcAft>
                <a:spcPts val="0"/>
              </a:spcAft>
              <a:buNone/>
            </a:pPr>
            <a:endParaRPr sz="1500" dirty="0">
              <a:solidFill>
                <a:schemeClr val="dk1"/>
              </a:solidFill>
            </a:endParaRPr>
          </a:p>
          <a:p>
            <a:pPr marL="0" lvl="0" indent="0" algn="l" rtl="0">
              <a:spcBef>
                <a:spcPts val="1200"/>
              </a:spcBef>
              <a:spcAft>
                <a:spcPts val="0"/>
              </a:spcAft>
              <a:buNone/>
            </a:pPr>
            <a:endParaRPr sz="1500" dirty="0">
              <a:solidFill>
                <a:schemeClr val="dk1"/>
              </a:solidFill>
            </a:endParaRPr>
          </a:p>
          <a:p>
            <a:pPr marL="0" lvl="0" indent="0" algn="l" rtl="0">
              <a:spcBef>
                <a:spcPts val="1200"/>
              </a:spcBef>
              <a:spcAft>
                <a:spcPts val="0"/>
              </a:spcAft>
              <a:buNone/>
            </a:pPr>
            <a:endParaRPr sz="1500" dirty="0">
              <a:solidFill>
                <a:schemeClr val="dk1"/>
              </a:solidFill>
            </a:endParaRPr>
          </a:p>
          <a:p>
            <a:pPr marL="0" lvl="0" indent="0" algn="l" rtl="0">
              <a:spcBef>
                <a:spcPts val="1200"/>
              </a:spcBef>
              <a:spcAft>
                <a:spcPts val="0"/>
              </a:spcAft>
              <a:buNone/>
            </a:pPr>
            <a:endParaRPr sz="1500" dirty="0">
              <a:solidFill>
                <a:schemeClr val="dk1"/>
              </a:solidFill>
            </a:endParaRPr>
          </a:p>
          <a:p>
            <a:pPr marL="457200" lvl="0" indent="-323850" algn="l" rtl="0">
              <a:spcBef>
                <a:spcPts val="1200"/>
              </a:spcBef>
              <a:spcAft>
                <a:spcPts val="0"/>
              </a:spcAft>
              <a:buClr>
                <a:schemeClr val="dk1"/>
              </a:buClr>
              <a:buSzPts val="1500"/>
              <a:buChar char="●"/>
            </a:pPr>
            <a:r>
              <a:rPr lang="en-GB" sz="1500" dirty="0">
                <a:solidFill>
                  <a:schemeClr val="dk1"/>
                </a:solidFill>
              </a:rPr>
              <a:t>It may be divided into 2 parts. </a:t>
            </a:r>
            <a:endParaRPr sz="1500" dirty="0">
              <a:solidFill>
                <a:schemeClr val="dk1"/>
              </a:solidFill>
            </a:endParaRPr>
          </a:p>
          <a:p>
            <a:pPr marL="914400" lvl="1" indent="-323850" algn="l" rtl="0">
              <a:spcBef>
                <a:spcPts val="0"/>
              </a:spcBef>
              <a:spcAft>
                <a:spcPts val="0"/>
              </a:spcAft>
              <a:buClr>
                <a:schemeClr val="dk1"/>
              </a:buClr>
              <a:buSzPts val="1500"/>
              <a:buChar char="○"/>
            </a:pPr>
            <a:r>
              <a:rPr lang="en-GB" sz="1500" dirty="0">
                <a:solidFill>
                  <a:schemeClr val="dk1"/>
                </a:solidFill>
              </a:rPr>
              <a:t>The first part, g takes an input (dendrite), performs an aggregation and based on the aggregated value,</a:t>
            </a:r>
            <a:endParaRPr sz="1500" dirty="0">
              <a:solidFill>
                <a:schemeClr val="dk1"/>
              </a:solidFill>
            </a:endParaRPr>
          </a:p>
          <a:p>
            <a:pPr marL="914400" lvl="1" indent="-323850" algn="l" rtl="0">
              <a:spcBef>
                <a:spcPts val="0"/>
              </a:spcBef>
              <a:spcAft>
                <a:spcPts val="0"/>
              </a:spcAft>
              <a:buClr>
                <a:schemeClr val="dk1"/>
              </a:buClr>
              <a:buSzPts val="1500"/>
              <a:buChar char="○"/>
            </a:pPr>
            <a:r>
              <a:rPr lang="en-GB" sz="1500" dirty="0">
                <a:solidFill>
                  <a:schemeClr val="dk1"/>
                </a:solidFill>
              </a:rPr>
              <a:t>the second part, f makes a decision.</a:t>
            </a:r>
            <a:endParaRPr sz="1500" dirty="0">
              <a:solidFill>
                <a:schemeClr val="dk1"/>
              </a:solidFill>
            </a:endParaRPr>
          </a:p>
        </p:txBody>
      </p:sp>
      <p:pic>
        <p:nvPicPr>
          <p:cNvPr id="132" name="Google Shape;132;p25"/>
          <p:cNvPicPr preferRelativeResize="0"/>
          <p:nvPr/>
        </p:nvPicPr>
        <p:blipFill>
          <a:blip r:embed="rId3">
            <a:alphaModFix/>
          </a:blip>
          <a:stretch>
            <a:fillRect/>
          </a:stretch>
        </p:blipFill>
        <p:spPr>
          <a:xfrm>
            <a:off x="5428513" y="1780813"/>
            <a:ext cx="2809875" cy="21812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6"/>
          <p:cNvSpPr txBox="1">
            <a:spLocks noGrp="1"/>
          </p:cNvSpPr>
          <p:nvPr>
            <p:ph type="title"/>
          </p:nvPr>
        </p:nvSpPr>
        <p:spPr>
          <a:xfrm>
            <a:off x="311700" y="1400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Example</a:t>
            </a:r>
            <a:endParaRPr/>
          </a:p>
        </p:txBody>
      </p:sp>
      <p:sp>
        <p:nvSpPr>
          <p:cNvPr id="138" name="Google Shape;138;p26"/>
          <p:cNvSpPr txBox="1">
            <a:spLocks noGrp="1"/>
          </p:cNvSpPr>
          <p:nvPr>
            <p:ph type="body" idx="1"/>
          </p:nvPr>
        </p:nvSpPr>
        <p:spPr>
          <a:xfrm>
            <a:off x="311700" y="712700"/>
            <a:ext cx="8520600" cy="41943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GB" sz="1500">
                <a:solidFill>
                  <a:schemeClr val="dk1"/>
                </a:solidFill>
              </a:rPr>
              <a:t>Let suppose that I want to predict my own decision, whether to watch a random football game or not on TV.</a:t>
            </a:r>
            <a:endParaRPr sz="1500">
              <a:solidFill>
                <a:schemeClr val="dk1"/>
              </a:solidFill>
            </a:endParaRPr>
          </a:p>
          <a:p>
            <a:pPr marL="457200" lvl="0" indent="-323850" algn="l" rtl="0">
              <a:spcBef>
                <a:spcPts val="1200"/>
              </a:spcBef>
              <a:spcAft>
                <a:spcPts val="0"/>
              </a:spcAft>
              <a:buClr>
                <a:schemeClr val="dk1"/>
              </a:buClr>
              <a:buSzPts val="1500"/>
              <a:buChar char="●"/>
            </a:pPr>
            <a:r>
              <a:rPr lang="en-GB" sz="1500">
                <a:solidFill>
                  <a:schemeClr val="dk1"/>
                </a:solidFill>
              </a:rPr>
              <a:t>The inputs are all boolean i.e., {0,1} and my output variable is also boolean {0: Will watch it, 1: Won’t watch it}.</a:t>
            </a:r>
            <a:endParaRPr sz="1500">
              <a:solidFill>
                <a:schemeClr val="dk1"/>
              </a:solidFill>
            </a:endParaRPr>
          </a:p>
          <a:p>
            <a:pPr marL="914400" lvl="1" indent="-323850" algn="l" rtl="0">
              <a:spcBef>
                <a:spcPts val="0"/>
              </a:spcBef>
              <a:spcAft>
                <a:spcPts val="0"/>
              </a:spcAft>
              <a:buClr>
                <a:schemeClr val="dk1"/>
              </a:buClr>
              <a:buSzPts val="1500"/>
              <a:buChar char="○"/>
            </a:pPr>
            <a:r>
              <a:rPr lang="en-GB" sz="1500">
                <a:solidFill>
                  <a:schemeClr val="dk1"/>
                </a:solidFill>
              </a:rPr>
              <a:t>So, x_1 could be </a:t>
            </a:r>
            <a:r>
              <a:rPr lang="en-GB" sz="1500" u="sng">
                <a:solidFill>
                  <a:schemeClr val="dk1"/>
                </a:solidFill>
              </a:rPr>
              <a:t>is Premier League On</a:t>
            </a:r>
            <a:r>
              <a:rPr lang="en-GB" sz="1500">
                <a:solidFill>
                  <a:schemeClr val="dk1"/>
                </a:solidFill>
              </a:rPr>
              <a:t> (I like Premier League more)</a:t>
            </a:r>
            <a:endParaRPr sz="1500">
              <a:solidFill>
                <a:schemeClr val="dk1"/>
              </a:solidFill>
            </a:endParaRPr>
          </a:p>
          <a:p>
            <a:pPr marL="914400" lvl="1" indent="-323850" algn="l" rtl="0">
              <a:spcBef>
                <a:spcPts val="0"/>
              </a:spcBef>
              <a:spcAft>
                <a:spcPts val="0"/>
              </a:spcAft>
              <a:buClr>
                <a:schemeClr val="dk1"/>
              </a:buClr>
              <a:buSzPts val="1500"/>
              <a:buChar char="○"/>
            </a:pPr>
            <a:r>
              <a:rPr lang="en-GB" sz="1500">
                <a:solidFill>
                  <a:schemeClr val="dk1"/>
                </a:solidFill>
              </a:rPr>
              <a:t>x_2 could be </a:t>
            </a:r>
            <a:r>
              <a:rPr lang="en-GB" sz="1500" u="sng">
                <a:solidFill>
                  <a:schemeClr val="dk1"/>
                </a:solidFill>
              </a:rPr>
              <a:t>is It A Friendly Game</a:t>
            </a:r>
            <a:r>
              <a:rPr lang="en-GB" sz="1500">
                <a:solidFill>
                  <a:schemeClr val="dk1"/>
                </a:solidFill>
              </a:rPr>
              <a:t> (I tend to care less about the friendlies)</a:t>
            </a:r>
            <a:endParaRPr sz="1500">
              <a:solidFill>
                <a:schemeClr val="dk1"/>
              </a:solidFill>
            </a:endParaRPr>
          </a:p>
          <a:p>
            <a:pPr marL="914400" lvl="1" indent="-323850" algn="l" rtl="0">
              <a:spcBef>
                <a:spcPts val="0"/>
              </a:spcBef>
              <a:spcAft>
                <a:spcPts val="0"/>
              </a:spcAft>
              <a:buClr>
                <a:schemeClr val="dk1"/>
              </a:buClr>
              <a:buSzPts val="1500"/>
              <a:buChar char="○"/>
            </a:pPr>
            <a:r>
              <a:rPr lang="en-GB" sz="1500">
                <a:solidFill>
                  <a:schemeClr val="dk1"/>
                </a:solidFill>
              </a:rPr>
              <a:t>x_3 could be </a:t>
            </a:r>
            <a:r>
              <a:rPr lang="en-GB" sz="1500" u="sng">
                <a:solidFill>
                  <a:schemeClr val="dk1"/>
                </a:solidFill>
              </a:rPr>
              <a:t>is Not Home </a:t>
            </a:r>
            <a:r>
              <a:rPr lang="en-GB" sz="1500">
                <a:solidFill>
                  <a:schemeClr val="dk1"/>
                </a:solidFill>
              </a:rPr>
              <a:t>(Can’t watch it when I’m running errands. Can I?)</a:t>
            </a:r>
            <a:endParaRPr sz="1500">
              <a:solidFill>
                <a:schemeClr val="dk1"/>
              </a:solidFill>
            </a:endParaRPr>
          </a:p>
          <a:p>
            <a:pPr marL="914400" lvl="1" indent="-323850" algn="l" rtl="0">
              <a:spcBef>
                <a:spcPts val="0"/>
              </a:spcBef>
              <a:spcAft>
                <a:spcPts val="0"/>
              </a:spcAft>
              <a:buClr>
                <a:schemeClr val="dk1"/>
              </a:buClr>
              <a:buSzPts val="1500"/>
              <a:buChar char="○"/>
            </a:pPr>
            <a:r>
              <a:rPr lang="en-GB" sz="1500">
                <a:solidFill>
                  <a:schemeClr val="dk1"/>
                </a:solidFill>
              </a:rPr>
              <a:t>x_4 could be </a:t>
            </a:r>
            <a:r>
              <a:rPr lang="en-GB" sz="1500" u="sng">
                <a:solidFill>
                  <a:schemeClr val="dk1"/>
                </a:solidFill>
              </a:rPr>
              <a:t>is Man United Playing</a:t>
            </a:r>
            <a:r>
              <a:rPr lang="en-GB" sz="1500">
                <a:solidFill>
                  <a:schemeClr val="dk1"/>
                </a:solidFill>
              </a:rPr>
              <a:t> (I am a big Man United fan.) and so on.</a:t>
            </a:r>
            <a:br>
              <a:rPr lang="en-GB" sz="1500">
                <a:solidFill>
                  <a:schemeClr val="dk1"/>
                </a:solidFill>
              </a:rPr>
            </a:br>
            <a:endParaRPr sz="1500">
              <a:solidFill>
                <a:schemeClr val="dk1"/>
              </a:solidFill>
            </a:endParaRPr>
          </a:p>
          <a:p>
            <a:pPr marL="457200" lvl="0" indent="-323850" algn="l" rtl="0">
              <a:spcBef>
                <a:spcPts val="0"/>
              </a:spcBef>
              <a:spcAft>
                <a:spcPts val="0"/>
              </a:spcAft>
              <a:buClr>
                <a:schemeClr val="dk1"/>
              </a:buClr>
              <a:buSzPts val="1500"/>
              <a:buChar char="●"/>
            </a:pPr>
            <a:r>
              <a:rPr lang="en-GB" sz="1500">
                <a:solidFill>
                  <a:schemeClr val="dk1"/>
                </a:solidFill>
              </a:rPr>
              <a:t>These inputs can either be excitatory or inhibitory.</a:t>
            </a:r>
            <a:endParaRPr sz="1500">
              <a:solidFill>
                <a:schemeClr val="dk1"/>
              </a:solidFill>
            </a:endParaRPr>
          </a:p>
          <a:p>
            <a:pPr marL="914400" lvl="1" indent="-323850" algn="l" rtl="0">
              <a:spcBef>
                <a:spcPts val="0"/>
              </a:spcBef>
              <a:spcAft>
                <a:spcPts val="0"/>
              </a:spcAft>
              <a:buClr>
                <a:schemeClr val="dk1"/>
              </a:buClr>
              <a:buSzPts val="1500"/>
              <a:buChar char="○"/>
            </a:pPr>
            <a:r>
              <a:rPr lang="en-GB" sz="1500">
                <a:solidFill>
                  <a:schemeClr val="dk1"/>
                </a:solidFill>
              </a:rPr>
              <a:t> Inhibitory inputs are those that have maximum effect on the decision making irrespective of other inputs i.e., if x_3 is 1 (not home) then my output will always be 0 i.e., the neuron will never fire, so x_3 is an inhibitory input. </a:t>
            </a:r>
            <a:endParaRPr sz="1500">
              <a:solidFill>
                <a:schemeClr val="dk1"/>
              </a:solidFill>
            </a:endParaRPr>
          </a:p>
          <a:p>
            <a:pPr marL="914400" lvl="1" indent="-323850" algn="l" rtl="0">
              <a:spcBef>
                <a:spcPts val="0"/>
              </a:spcBef>
              <a:spcAft>
                <a:spcPts val="0"/>
              </a:spcAft>
              <a:buClr>
                <a:schemeClr val="dk1"/>
              </a:buClr>
              <a:buSzPts val="1500"/>
              <a:buChar char="○"/>
            </a:pPr>
            <a:r>
              <a:rPr lang="en-GB" sz="1500">
                <a:solidFill>
                  <a:schemeClr val="dk1"/>
                </a:solidFill>
              </a:rPr>
              <a:t>Excitatory inputs are NOT the ones that will make the neuron fire on their own but they might fire it when combined together. </a:t>
            </a:r>
            <a:endParaRPr sz="15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7"/>
          <p:cNvPicPr preferRelativeResize="0"/>
          <p:nvPr/>
        </p:nvPicPr>
        <p:blipFill>
          <a:blip r:embed="rId3">
            <a:alphaModFix/>
          </a:blip>
          <a:stretch>
            <a:fillRect/>
          </a:stretch>
        </p:blipFill>
        <p:spPr>
          <a:xfrm>
            <a:off x="1929525" y="1199888"/>
            <a:ext cx="4191000" cy="1628775"/>
          </a:xfrm>
          <a:prstGeom prst="rect">
            <a:avLst/>
          </a:prstGeom>
          <a:noFill/>
          <a:ln>
            <a:noFill/>
          </a:ln>
        </p:spPr>
      </p:pic>
      <p:sp>
        <p:nvSpPr>
          <p:cNvPr id="144" name="Google Shape;144;p27"/>
          <p:cNvSpPr txBox="1"/>
          <p:nvPr/>
        </p:nvSpPr>
        <p:spPr>
          <a:xfrm>
            <a:off x="808975" y="468225"/>
            <a:ext cx="3891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solidFill>
                  <a:schemeClr val="dk1"/>
                </a:solidFill>
                <a:highlight>
                  <a:srgbClr val="FFFFFF"/>
                </a:highlight>
              </a:rPr>
              <a:t>Formally, this is what is going on:</a:t>
            </a:r>
            <a:endParaRPr sz="1300">
              <a:solidFill>
                <a:schemeClr val="dk1"/>
              </a:solidFill>
            </a:endParaRPr>
          </a:p>
        </p:txBody>
      </p:sp>
      <p:sp>
        <p:nvSpPr>
          <p:cNvPr id="145" name="Google Shape;145;p27"/>
          <p:cNvSpPr txBox="1"/>
          <p:nvPr/>
        </p:nvSpPr>
        <p:spPr>
          <a:xfrm>
            <a:off x="882600" y="3150400"/>
            <a:ext cx="7373400" cy="14160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Char char="●"/>
            </a:pPr>
            <a:r>
              <a:rPr lang="en-GB" sz="1600" b="1" i="1">
                <a:solidFill>
                  <a:schemeClr val="dk1"/>
                </a:solidFill>
                <a:highlight>
                  <a:srgbClr val="FFFFFF"/>
                </a:highlight>
              </a:rPr>
              <a:t>g</a:t>
            </a:r>
            <a:r>
              <a:rPr lang="en-GB" sz="1600" b="1">
                <a:solidFill>
                  <a:schemeClr val="dk1"/>
                </a:solidFill>
                <a:highlight>
                  <a:srgbClr val="FFFFFF"/>
                </a:highlight>
              </a:rPr>
              <a:t>(x)</a:t>
            </a:r>
            <a:r>
              <a:rPr lang="en-GB" sz="1600">
                <a:solidFill>
                  <a:schemeClr val="dk1"/>
                </a:solidFill>
                <a:highlight>
                  <a:srgbClr val="FFFFFF"/>
                </a:highlight>
              </a:rPr>
              <a:t> is just doing a sum of the inputs — a simple aggregation.</a:t>
            </a:r>
            <a:endParaRPr sz="1600">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GB" sz="1600">
                <a:solidFill>
                  <a:schemeClr val="dk1"/>
                </a:solidFill>
                <a:highlight>
                  <a:srgbClr val="FFFFFF"/>
                </a:highlight>
              </a:rPr>
              <a:t>And theta here is called thresholding parameter. </a:t>
            </a:r>
            <a:endParaRPr sz="1600">
              <a:solidFill>
                <a:schemeClr val="dk1"/>
              </a:solidFill>
              <a:highlight>
                <a:srgbClr val="FFFFFF"/>
              </a:highlight>
            </a:endParaRPr>
          </a:p>
          <a:p>
            <a:pPr marL="914400" lvl="1" indent="-330200" algn="l" rtl="0">
              <a:spcBef>
                <a:spcPts val="0"/>
              </a:spcBef>
              <a:spcAft>
                <a:spcPts val="0"/>
              </a:spcAft>
              <a:buClr>
                <a:schemeClr val="dk1"/>
              </a:buClr>
              <a:buSzPts val="1600"/>
              <a:buChar char="○"/>
            </a:pPr>
            <a:r>
              <a:rPr lang="en-GB" sz="1600">
                <a:solidFill>
                  <a:schemeClr val="dk1"/>
                </a:solidFill>
                <a:highlight>
                  <a:srgbClr val="FFFFFF"/>
                </a:highlight>
              </a:rPr>
              <a:t>For example, if I always watch the game when the sum turns out to be 2 or more, the</a:t>
            </a:r>
            <a:r>
              <a:rPr lang="en-GB" sz="1600">
                <a:solidFill>
                  <a:schemeClr val="dk1"/>
                </a:solidFill>
                <a:highlight>
                  <a:srgbClr val="FFFFFF"/>
                </a:highlight>
                <a:latin typeface="Georgia"/>
                <a:ea typeface="Georgia"/>
                <a:cs typeface="Georgia"/>
                <a:sym typeface="Georgia"/>
              </a:rPr>
              <a:t> </a:t>
            </a:r>
            <a:r>
              <a:rPr lang="en-GB" sz="1600" b="1" i="1">
                <a:solidFill>
                  <a:schemeClr val="dk1"/>
                </a:solidFill>
                <a:highlight>
                  <a:srgbClr val="FFFFFF"/>
                </a:highlight>
                <a:latin typeface="Georgia"/>
                <a:ea typeface="Georgia"/>
                <a:cs typeface="Georgia"/>
                <a:sym typeface="Georgia"/>
              </a:rPr>
              <a:t>theta</a:t>
            </a:r>
            <a:r>
              <a:rPr lang="en-GB" sz="1600">
                <a:solidFill>
                  <a:schemeClr val="dk1"/>
                </a:solidFill>
                <a:highlight>
                  <a:srgbClr val="FFFFFF"/>
                </a:highlight>
              </a:rPr>
              <a:t> is 2 here. This is called the Thresholding Logic.</a:t>
            </a:r>
            <a:endParaRPr sz="1600">
              <a:solidFill>
                <a:schemeClr val="dk1"/>
              </a:solidFill>
              <a:highlight>
                <a:srgbClr val="FFFFFF"/>
              </a:high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8"/>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Boolean Functions Using M-P Neuron</a:t>
            </a:r>
            <a:endParaRPr/>
          </a:p>
        </p:txBody>
      </p:sp>
      <p:pic>
        <p:nvPicPr>
          <p:cNvPr id="151" name="Google Shape;151;p28"/>
          <p:cNvPicPr preferRelativeResize="0"/>
          <p:nvPr/>
        </p:nvPicPr>
        <p:blipFill>
          <a:blip r:embed="rId3">
            <a:alphaModFix/>
          </a:blip>
          <a:stretch>
            <a:fillRect/>
          </a:stretch>
        </p:blipFill>
        <p:spPr>
          <a:xfrm>
            <a:off x="910650" y="676525"/>
            <a:ext cx="7201539" cy="44669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9"/>
          <p:cNvSpPr txBox="1">
            <a:spLocks noGrp="1"/>
          </p:cNvSpPr>
          <p:nvPr>
            <p:ph type="title"/>
          </p:nvPr>
        </p:nvSpPr>
        <p:spPr>
          <a:xfrm>
            <a:off x="311700" y="434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7391"/>
              </a:lnSpc>
              <a:spcBef>
                <a:spcPts val="4500"/>
              </a:spcBef>
              <a:spcAft>
                <a:spcPts val="0"/>
              </a:spcAft>
              <a:buClr>
                <a:schemeClr val="dk1"/>
              </a:buClr>
              <a:buSzPct val="48888"/>
              <a:buFont typeface="Arial"/>
              <a:buNone/>
            </a:pPr>
            <a:r>
              <a:rPr lang="en-GB" sz="2250">
                <a:solidFill>
                  <a:srgbClr val="292929"/>
                </a:solidFill>
                <a:highlight>
                  <a:srgbClr val="FFFFFF"/>
                </a:highlight>
                <a:latin typeface="Helvetica Neue"/>
                <a:ea typeface="Helvetica Neue"/>
                <a:cs typeface="Helvetica Neue"/>
                <a:sym typeface="Helvetica Neue"/>
              </a:rPr>
              <a:t>Geometric Interpretation Of M-P Neuron - The OR function</a:t>
            </a:r>
            <a:endParaRPr sz="2250">
              <a:solidFill>
                <a:srgbClr val="292929"/>
              </a:solidFill>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a:p>
        </p:txBody>
      </p:sp>
      <p:pic>
        <p:nvPicPr>
          <p:cNvPr id="157" name="Google Shape;157;p29"/>
          <p:cNvPicPr preferRelativeResize="0"/>
          <p:nvPr/>
        </p:nvPicPr>
        <p:blipFill>
          <a:blip r:embed="rId3">
            <a:alphaModFix/>
          </a:blip>
          <a:stretch>
            <a:fillRect/>
          </a:stretch>
        </p:blipFill>
        <p:spPr>
          <a:xfrm>
            <a:off x="152400" y="510925"/>
            <a:ext cx="8839198" cy="3467239"/>
          </a:xfrm>
          <a:prstGeom prst="rect">
            <a:avLst/>
          </a:prstGeom>
          <a:noFill/>
          <a:ln>
            <a:noFill/>
          </a:ln>
        </p:spPr>
      </p:pic>
      <p:sp>
        <p:nvSpPr>
          <p:cNvPr id="158" name="Google Shape;158;p29"/>
          <p:cNvSpPr txBox="1"/>
          <p:nvPr/>
        </p:nvSpPr>
        <p:spPr>
          <a:xfrm>
            <a:off x="0" y="3894050"/>
            <a:ext cx="9144000" cy="11697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Char char="●"/>
            </a:pPr>
            <a:r>
              <a:rPr lang="en-GB" sz="1600" dirty="0">
                <a:solidFill>
                  <a:schemeClr val="dk1"/>
                </a:solidFill>
                <a:highlight>
                  <a:srgbClr val="FFFFFF"/>
                </a:highlight>
              </a:rPr>
              <a:t> M-P neuron just learnt a linear decision boundary! </a:t>
            </a:r>
            <a:endParaRPr sz="1600" dirty="0">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GB" sz="1600" dirty="0" smtClean="0">
                <a:solidFill>
                  <a:schemeClr val="dk1"/>
                </a:solidFill>
                <a:highlight>
                  <a:srgbClr val="FFFFFF"/>
                </a:highlight>
              </a:rPr>
              <a:t> Splitting </a:t>
            </a:r>
            <a:r>
              <a:rPr lang="en-GB" sz="1600" dirty="0">
                <a:solidFill>
                  <a:schemeClr val="dk1"/>
                </a:solidFill>
                <a:highlight>
                  <a:srgbClr val="FFFFFF"/>
                </a:highlight>
              </a:rPr>
              <a:t>the input sets into two classes — positive and negative.</a:t>
            </a:r>
            <a:endParaRPr sz="1600" dirty="0">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GB" sz="1600" dirty="0" smtClean="0">
                <a:solidFill>
                  <a:schemeClr val="dk1"/>
                </a:solidFill>
                <a:highlight>
                  <a:srgbClr val="FFFFFF"/>
                </a:highlight>
              </a:rPr>
              <a:t> Just </a:t>
            </a:r>
            <a:r>
              <a:rPr lang="en-GB" sz="1600" dirty="0">
                <a:solidFill>
                  <a:schemeClr val="dk1"/>
                </a:solidFill>
                <a:highlight>
                  <a:srgbClr val="FFFFFF"/>
                </a:highlight>
              </a:rPr>
              <a:t>by hand coding a </a:t>
            </a:r>
            <a:r>
              <a:rPr lang="en-GB" sz="1600" dirty="0" err="1">
                <a:solidFill>
                  <a:schemeClr val="dk1"/>
                </a:solidFill>
                <a:highlight>
                  <a:srgbClr val="FFFFFF"/>
                </a:highlight>
              </a:rPr>
              <a:t>thresholding</a:t>
            </a:r>
            <a:r>
              <a:rPr lang="en-GB" sz="1600" dirty="0">
                <a:solidFill>
                  <a:schemeClr val="dk1"/>
                </a:solidFill>
                <a:highlight>
                  <a:srgbClr val="FFFFFF"/>
                </a:highlight>
              </a:rPr>
              <a:t> parameter, M-P neuron is able to conveniently represent </a:t>
            </a:r>
            <a:r>
              <a:rPr lang="en-GB" sz="1600" dirty="0" smtClean="0">
                <a:solidFill>
                  <a:schemeClr val="dk1"/>
                </a:solidFill>
                <a:highlight>
                  <a:srgbClr val="FFFFFF"/>
                </a:highlight>
              </a:rPr>
              <a:t>  the </a:t>
            </a:r>
            <a:r>
              <a:rPr lang="en-GB" sz="1600" dirty="0" err="1">
                <a:solidFill>
                  <a:schemeClr val="dk1"/>
                </a:solidFill>
                <a:highlight>
                  <a:srgbClr val="FFFFFF"/>
                </a:highlight>
              </a:rPr>
              <a:t>boolean</a:t>
            </a:r>
            <a:r>
              <a:rPr lang="en-GB" sz="1600" dirty="0">
                <a:solidFill>
                  <a:schemeClr val="dk1"/>
                </a:solidFill>
                <a:highlight>
                  <a:srgbClr val="FFFFFF"/>
                </a:highlight>
              </a:rPr>
              <a:t> functions which are linearly separable.</a:t>
            </a:r>
            <a:endParaRPr sz="1600" dirty="0">
              <a:solidFill>
                <a:schemeClr val="dk1"/>
              </a:solidFill>
              <a:highlight>
                <a:srgbClr val="FFFFFF"/>
              </a:high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0"/>
          <p:cNvSpPr txBox="1">
            <a:spLocks noGrp="1"/>
          </p:cNvSpPr>
          <p:nvPr>
            <p:ph type="title"/>
          </p:nvPr>
        </p:nvSpPr>
        <p:spPr>
          <a:xfrm>
            <a:off x="311700" y="874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OR function with 3 input</a:t>
            </a:r>
            <a:endParaRPr/>
          </a:p>
        </p:txBody>
      </p:sp>
      <p:pic>
        <p:nvPicPr>
          <p:cNvPr id="164" name="Google Shape;164;p30"/>
          <p:cNvPicPr preferRelativeResize="0"/>
          <p:nvPr/>
        </p:nvPicPr>
        <p:blipFill>
          <a:blip r:embed="rId3">
            <a:alphaModFix/>
          </a:blip>
          <a:stretch>
            <a:fillRect/>
          </a:stretch>
        </p:blipFill>
        <p:spPr>
          <a:xfrm>
            <a:off x="152400" y="560050"/>
            <a:ext cx="8839199" cy="3743003"/>
          </a:xfrm>
          <a:prstGeom prst="rect">
            <a:avLst/>
          </a:prstGeom>
          <a:noFill/>
          <a:ln>
            <a:noFill/>
          </a:ln>
        </p:spPr>
      </p:pic>
      <p:sp>
        <p:nvSpPr>
          <p:cNvPr id="165" name="Google Shape;165;p30"/>
          <p:cNvSpPr txBox="1"/>
          <p:nvPr/>
        </p:nvSpPr>
        <p:spPr>
          <a:xfrm>
            <a:off x="482900" y="4220100"/>
            <a:ext cx="7573200" cy="9234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Char char="●"/>
            </a:pPr>
            <a:r>
              <a:rPr lang="en-GB" sz="1600">
                <a:solidFill>
                  <a:schemeClr val="dk1"/>
                </a:solidFill>
              </a:rPr>
              <a:t>2 Inputs - 2D - Line</a:t>
            </a:r>
            <a:endParaRPr sz="1600">
              <a:solidFill>
                <a:schemeClr val="dk1"/>
              </a:solidFill>
            </a:endParaRPr>
          </a:p>
          <a:p>
            <a:pPr marL="457200" lvl="0" indent="-330200" algn="l" rtl="0">
              <a:spcBef>
                <a:spcPts val="0"/>
              </a:spcBef>
              <a:spcAft>
                <a:spcPts val="0"/>
              </a:spcAft>
              <a:buClr>
                <a:schemeClr val="dk1"/>
              </a:buClr>
              <a:buSzPts val="1600"/>
              <a:buChar char="●"/>
            </a:pPr>
            <a:r>
              <a:rPr lang="en-GB" sz="1600">
                <a:solidFill>
                  <a:schemeClr val="dk1"/>
                </a:solidFill>
              </a:rPr>
              <a:t>3 Inputs - 3D - Plane</a:t>
            </a:r>
            <a:endParaRPr sz="1600">
              <a:solidFill>
                <a:schemeClr val="dk1"/>
              </a:solidFill>
            </a:endParaRPr>
          </a:p>
          <a:p>
            <a:pPr marL="457200" lvl="0" indent="-330200" algn="l" rtl="0">
              <a:spcBef>
                <a:spcPts val="0"/>
              </a:spcBef>
              <a:spcAft>
                <a:spcPts val="0"/>
              </a:spcAft>
              <a:buClr>
                <a:schemeClr val="dk1"/>
              </a:buClr>
              <a:buSzPts val="1600"/>
              <a:buChar char="●"/>
            </a:pPr>
            <a:r>
              <a:rPr lang="en-GB" sz="1600">
                <a:solidFill>
                  <a:schemeClr val="dk1"/>
                </a:solidFill>
              </a:rPr>
              <a:t>n inputs - nD - Hyperplane</a:t>
            </a:r>
            <a:endParaRPr sz="16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Limitations Of M-P Neuron</a:t>
            </a:r>
            <a:endParaRPr/>
          </a:p>
        </p:txBody>
      </p:sp>
      <p:sp>
        <p:nvSpPr>
          <p:cNvPr id="171" name="Google Shape;171;p31"/>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Char char="●"/>
            </a:pPr>
            <a:r>
              <a:rPr lang="en-GB">
                <a:solidFill>
                  <a:schemeClr val="dk1"/>
                </a:solidFill>
              </a:rPr>
              <a:t>What about non-boolean (say, real) inputs?</a:t>
            </a:r>
            <a:endParaRPr>
              <a:solidFill>
                <a:schemeClr val="dk1"/>
              </a:solidFill>
            </a:endParaRPr>
          </a:p>
          <a:p>
            <a:pPr marL="457200" lvl="0" indent="-342900" algn="l" rtl="0">
              <a:spcBef>
                <a:spcPts val="0"/>
              </a:spcBef>
              <a:spcAft>
                <a:spcPts val="0"/>
              </a:spcAft>
              <a:buClr>
                <a:schemeClr val="dk1"/>
              </a:buClr>
              <a:buSzPts val="1800"/>
              <a:buChar char="●"/>
            </a:pPr>
            <a:r>
              <a:rPr lang="en-GB">
                <a:solidFill>
                  <a:schemeClr val="dk1"/>
                </a:solidFill>
              </a:rPr>
              <a:t>Do we always need to hand code the threshold?</a:t>
            </a:r>
            <a:endParaRPr>
              <a:solidFill>
                <a:schemeClr val="dk1"/>
              </a:solidFill>
            </a:endParaRPr>
          </a:p>
          <a:p>
            <a:pPr marL="457200" lvl="0" indent="-342900" algn="l" rtl="0">
              <a:spcBef>
                <a:spcPts val="0"/>
              </a:spcBef>
              <a:spcAft>
                <a:spcPts val="0"/>
              </a:spcAft>
              <a:buClr>
                <a:schemeClr val="dk1"/>
              </a:buClr>
              <a:buSzPts val="1800"/>
              <a:buChar char="●"/>
            </a:pPr>
            <a:r>
              <a:rPr lang="en-GB">
                <a:solidFill>
                  <a:schemeClr val="dk1"/>
                </a:solidFill>
              </a:rPr>
              <a:t>Are all inputs equal? What if we want to assign more importance to some inputs?</a:t>
            </a:r>
            <a:endParaRPr>
              <a:solidFill>
                <a:schemeClr val="dk1"/>
              </a:solidFill>
            </a:endParaRPr>
          </a:p>
          <a:p>
            <a:pPr marL="457200" lvl="0" indent="-342900" algn="l" rtl="0">
              <a:spcBef>
                <a:spcPts val="0"/>
              </a:spcBef>
              <a:spcAft>
                <a:spcPts val="0"/>
              </a:spcAft>
              <a:buClr>
                <a:schemeClr val="dk1"/>
              </a:buClr>
              <a:buSzPts val="1800"/>
              <a:buChar char="●"/>
            </a:pPr>
            <a:r>
              <a:rPr lang="en-GB">
                <a:solidFill>
                  <a:schemeClr val="dk1"/>
                </a:solidFill>
              </a:rPr>
              <a:t>What about functions which are not linearly separable? Say XOR function.</a:t>
            </a:r>
            <a:endParaRPr>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2"/>
          <p:cNvSpPr txBox="1">
            <a:spLocks noGrp="1"/>
          </p:cNvSpPr>
          <p:nvPr>
            <p:ph type="title"/>
          </p:nvPr>
        </p:nvSpPr>
        <p:spPr>
          <a:xfrm>
            <a:off x="311700" y="1820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Perceptron</a:t>
            </a:r>
            <a:endParaRPr/>
          </a:p>
        </p:txBody>
      </p:sp>
      <p:sp>
        <p:nvSpPr>
          <p:cNvPr id="177" name="Google Shape;177;p32"/>
          <p:cNvSpPr txBox="1">
            <a:spLocks noGrp="1"/>
          </p:cNvSpPr>
          <p:nvPr>
            <p:ph type="body" idx="1"/>
          </p:nvPr>
        </p:nvSpPr>
        <p:spPr>
          <a:xfrm>
            <a:off x="0" y="804800"/>
            <a:ext cx="9144000" cy="433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600">
                <a:solidFill>
                  <a:schemeClr val="dk1"/>
                </a:solidFill>
              </a:rPr>
              <a:t>Overcoming the limitations of the M-P neuron, Frank Rosenblatt, an American psychologist, proposed the classical perception model, the mighty artificial neuron, in 1958. (Further refined and carefully analyzed by Minsky and Papert (1969)-The perceptron model)</a:t>
            </a:r>
            <a:endParaRPr sz="1600">
              <a:solidFill>
                <a:schemeClr val="dk1"/>
              </a:solidFill>
            </a:endParaRPr>
          </a:p>
          <a:p>
            <a:pPr marL="457200" lvl="0" indent="-330200" algn="l" rtl="0">
              <a:spcBef>
                <a:spcPts val="1200"/>
              </a:spcBef>
              <a:spcAft>
                <a:spcPts val="0"/>
              </a:spcAft>
              <a:buClr>
                <a:schemeClr val="dk1"/>
              </a:buClr>
              <a:buSzPts val="1600"/>
              <a:buChar char="●"/>
            </a:pPr>
            <a:r>
              <a:rPr lang="en-GB" sz="1600">
                <a:solidFill>
                  <a:schemeClr val="dk1"/>
                </a:solidFill>
              </a:rPr>
              <a:t>More generalized computational model than the McCulloch-Pitts neuron </a:t>
            </a:r>
            <a:endParaRPr sz="1600">
              <a:solidFill>
                <a:schemeClr val="dk1"/>
              </a:solidFill>
            </a:endParaRPr>
          </a:p>
          <a:p>
            <a:pPr marL="0" lvl="0" indent="0" algn="l" rtl="0">
              <a:spcBef>
                <a:spcPts val="1200"/>
              </a:spcBef>
              <a:spcAft>
                <a:spcPts val="0"/>
              </a:spcAft>
              <a:buNone/>
            </a:pPr>
            <a:endParaRPr sz="1600">
              <a:solidFill>
                <a:schemeClr val="dk1"/>
              </a:solidFill>
            </a:endParaRPr>
          </a:p>
          <a:p>
            <a:pPr marL="0" lvl="0" indent="0" algn="l" rtl="0">
              <a:spcBef>
                <a:spcPts val="1200"/>
              </a:spcBef>
              <a:spcAft>
                <a:spcPts val="0"/>
              </a:spcAft>
              <a:buNone/>
            </a:pPr>
            <a:endParaRPr sz="1600">
              <a:solidFill>
                <a:schemeClr val="dk1"/>
              </a:solidFill>
            </a:endParaRPr>
          </a:p>
          <a:p>
            <a:pPr marL="0" lvl="0" indent="0" algn="l" rtl="0">
              <a:spcBef>
                <a:spcPts val="1200"/>
              </a:spcBef>
              <a:spcAft>
                <a:spcPts val="0"/>
              </a:spcAft>
              <a:buNone/>
            </a:pPr>
            <a:endParaRPr sz="1600">
              <a:solidFill>
                <a:schemeClr val="dk1"/>
              </a:solidFill>
            </a:endParaRPr>
          </a:p>
          <a:p>
            <a:pPr marL="457200" lvl="0" indent="-330200" algn="l" rtl="0">
              <a:spcBef>
                <a:spcPts val="1200"/>
              </a:spcBef>
              <a:spcAft>
                <a:spcPts val="0"/>
              </a:spcAft>
              <a:buClr>
                <a:schemeClr val="dk1"/>
              </a:buClr>
              <a:buSzPts val="1600"/>
              <a:buChar char="●"/>
            </a:pPr>
            <a:r>
              <a:rPr lang="en-GB" sz="1600">
                <a:solidFill>
                  <a:schemeClr val="dk1"/>
                </a:solidFill>
              </a:rPr>
              <a:t>Introduced the concept of numerical weights (a measure of importance) for inputs, and a mechanism for learning those weights.(here weights and thresholds can be learnt over time)</a:t>
            </a:r>
            <a:endParaRPr sz="1600">
              <a:solidFill>
                <a:schemeClr val="dk1"/>
              </a:solidFill>
            </a:endParaRPr>
          </a:p>
          <a:p>
            <a:pPr marL="457200" lvl="0" indent="-330200" algn="l" rtl="0">
              <a:spcBef>
                <a:spcPts val="0"/>
              </a:spcBef>
              <a:spcAft>
                <a:spcPts val="0"/>
              </a:spcAft>
              <a:buClr>
                <a:schemeClr val="dk1"/>
              </a:buClr>
              <a:buSzPts val="1600"/>
              <a:buChar char="●"/>
            </a:pPr>
            <a:r>
              <a:rPr lang="en-GB" sz="1600">
                <a:solidFill>
                  <a:schemeClr val="dk1"/>
                </a:solidFill>
              </a:rPr>
              <a:t>Inputs are no longer limited to boolean values like in the case of an M-P neuron, it supports real inputs as well which makes it more useful and generalized.</a:t>
            </a:r>
            <a:endParaRPr sz="1600">
              <a:solidFill>
                <a:schemeClr val="dk1"/>
              </a:solidFill>
            </a:endParaRPr>
          </a:p>
        </p:txBody>
      </p:sp>
      <p:pic>
        <p:nvPicPr>
          <p:cNvPr id="178" name="Google Shape;178;p32"/>
          <p:cNvPicPr preferRelativeResize="0"/>
          <p:nvPr/>
        </p:nvPicPr>
        <p:blipFill>
          <a:blip r:embed="rId3">
            <a:alphaModFix/>
          </a:blip>
          <a:stretch>
            <a:fillRect/>
          </a:stretch>
        </p:blipFill>
        <p:spPr>
          <a:xfrm>
            <a:off x="4217400" y="2102713"/>
            <a:ext cx="3517600" cy="1569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218567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i="1">
                <a:solidFill>
                  <a:schemeClr val="accent1"/>
                </a:solidFill>
              </a:rPr>
              <a:t>Artificial Neural Network</a:t>
            </a:r>
            <a:endParaRPr i="1">
              <a:solidFill>
                <a:schemeClr val="accen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183" name="Google Shape;183;p33"/>
          <p:cNvPicPr preferRelativeResize="0"/>
          <p:nvPr/>
        </p:nvPicPr>
        <p:blipFill>
          <a:blip r:embed="rId3">
            <a:alphaModFix/>
          </a:blip>
          <a:stretch>
            <a:fillRect/>
          </a:stretch>
        </p:blipFill>
        <p:spPr>
          <a:xfrm>
            <a:off x="1113050" y="1988375"/>
            <a:ext cx="6796726" cy="2999200"/>
          </a:xfrm>
          <a:prstGeom prst="rect">
            <a:avLst/>
          </a:prstGeom>
          <a:noFill/>
          <a:ln>
            <a:noFill/>
          </a:ln>
        </p:spPr>
      </p:pic>
      <p:sp>
        <p:nvSpPr>
          <p:cNvPr id="184" name="Google Shape;184;p33"/>
          <p:cNvSpPr txBox="1"/>
          <p:nvPr/>
        </p:nvSpPr>
        <p:spPr>
          <a:xfrm>
            <a:off x="482863" y="257875"/>
            <a:ext cx="8057100" cy="11697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Char char="●"/>
            </a:pPr>
            <a:r>
              <a:rPr lang="en-GB" sz="1600"/>
              <a:t>Very similar to an M-P neuron but we take a weighted sum of the inputs and set the output as 1 only, when the sum is more than an arbitrary threshold (theta).</a:t>
            </a:r>
            <a:endParaRPr sz="1600"/>
          </a:p>
          <a:p>
            <a:pPr marL="457200" lvl="0" indent="-330200" algn="l" rtl="0">
              <a:spcBef>
                <a:spcPts val="0"/>
              </a:spcBef>
              <a:spcAft>
                <a:spcPts val="0"/>
              </a:spcAft>
              <a:buSzPts val="1600"/>
              <a:buChar char="●"/>
            </a:pPr>
            <a:r>
              <a:rPr lang="en-GB" sz="1600"/>
              <a:t>instead of hand coding the thresholding parameter theta, we add it as one of the inputs, with the weight “-theta” like shown below, which makes it learn-able.</a:t>
            </a:r>
            <a:endParaRPr sz="16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A more accepted convention</a:t>
            </a:r>
            <a:endParaRPr/>
          </a:p>
        </p:txBody>
      </p:sp>
      <p:pic>
        <p:nvPicPr>
          <p:cNvPr id="190" name="Google Shape;190;p34"/>
          <p:cNvPicPr preferRelativeResize="0"/>
          <p:nvPr/>
        </p:nvPicPr>
        <p:blipFill>
          <a:blip r:embed="rId3">
            <a:alphaModFix/>
          </a:blip>
          <a:stretch>
            <a:fillRect/>
          </a:stretch>
        </p:blipFill>
        <p:spPr>
          <a:xfrm>
            <a:off x="428625" y="1212200"/>
            <a:ext cx="8286750" cy="32861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5"/>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Example - </a:t>
            </a:r>
            <a:r>
              <a:rPr lang="en-GB" sz="2044">
                <a:solidFill>
                  <a:srgbClr val="292929"/>
                </a:solidFill>
                <a:highlight>
                  <a:srgbClr val="FFFFFF"/>
                </a:highlight>
                <a:latin typeface="Georgia"/>
                <a:ea typeface="Georgia"/>
                <a:cs typeface="Georgia"/>
                <a:sym typeface="Georgia"/>
              </a:rPr>
              <a:t>watch a random game of football on TV or not </a:t>
            </a:r>
            <a:endParaRPr sz="3244"/>
          </a:p>
        </p:txBody>
      </p:sp>
      <p:sp>
        <p:nvSpPr>
          <p:cNvPr id="196" name="Google Shape;196;p35"/>
          <p:cNvSpPr txBox="1">
            <a:spLocks noGrp="1"/>
          </p:cNvSpPr>
          <p:nvPr>
            <p:ph type="body" idx="1"/>
          </p:nvPr>
        </p:nvSpPr>
        <p:spPr>
          <a:xfrm>
            <a:off x="217025" y="3188400"/>
            <a:ext cx="8520600" cy="19551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292929"/>
              </a:buClr>
              <a:buSzPts val="1500"/>
              <a:buFont typeface="Georgia"/>
              <a:buChar char="●"/>
            </a:pPr>
            <a:r>
              <a:rPr lang="en-GB" sz="1500">
                <a:solidFill>
                  <a:srgbClr val="292929"/>
                </a:solidFill>
                <a:highlight>
                  <a:srgbClr val="FFFFFF"/>
                </a:highlight>
              </a:rPr>
              <a:t>Here, </a:t>
            </a:r>
            <a:r>
              <a:rPr lang="en-GB" sz="1500" b="1" i="1">
                <a:solidFill>
                  <a:srgbClr val="292929"/>
                </a:solidFill>
                <a:highlight>
                  <a:srgbClr val="FFFFFF"/>
                </a:highlight>
              </a:rPr>
              <a:t>w_0</a:t>
            </a:r>
            <a:r>
              <a:rPr lang="en-GB" sz="1500">
                <a:solidFill>
                  <a:srgbClr val="292929"/>
                </a:solidFill>
                <a:highlight>
                  <a:srgbClr val="FFFFFF"/>
                </a:highlight>
              </a:rPr>
              <a:t> is called the bias because it represents the prior (prejudice). </a:t>
            </a:r>
            <a:endParaRPr sz="1500">
              <a:solidFill>
                <a:srgbClr val="292929"/>
              </a:solidFill>
              <a:highlight>
                <a:srgbClr val="FFFFFF"/>
              </a:highlight>
            </a:endParaRPr>
          </a:p>
          <a:p>
            <a:pPr marL="457200" lvl="0" indent="-323850" algn="l" rtl="0">
              <a:spcBef>
                <a:spcPts val="0"/>
              </a:spcBef>
              <a:spcAft>
                <a:spcPts val="0"/>
              </a:spcAft>
              <a:buClr>
                <a:srgbClr val="292929"/>
              </a:buClr>
              <a:buSzPts val="1500"/>
              <a:buFont typeface="Georgia"/>
              <a:buChar char="●"/>
            </a:pPr>
            <a:r>
              <a:rPr lang="en-GB" sz="1500">
                <a:solidFill>
                  <a:srgbClr val="292929"/>
                </a:solidFill>
                <a:highlight>
                  <a:srgbClr val="FFFFFF"/>
                </a:highlight>
              </a:rPr>
              <a:t>A football freak - low threshold [</a:t>
            </a:r>
            <a:r>
              <a:rPr lang="en-GB" sz="1500" b="1" i="1">
                <a:solidFill>
                  <a:srgbClr val="292929"/>
                </a:solidFill>
                <a:highlight>
                  <a:srgbClr val="FFFFFF"/>
                </a:highlight>
              </a:rPr>
              <a:t>theta = 0</a:t>
            </a:r>
            <a:r>
              <a:rPr lang="en-GB" sz="1500">
                <a:solidFill>
                  <a:srgbClr val="292929"/>
                </a:solidFill>
                <a:highlight>
                  <a:srgbClr val="FFFFFF"/>
                </a:highlight>
              </a:rPr>
              <a:t>]</a:t>
            </a:r>
            <a:endParaRPr sz="1500">
              <a:solidFill>
                <a:srgbClr val="292929"/>
              </a:solidFill>
              <a:highlight>
                <a:srgbClr val="FFFFFF"/>
              </a:highlight>
            </a:endParaRPr>
          </a:p>
          <a:p>
            <a:pPr marL="457200" lvl="0" indent="-323850" algn="l" rtl="0">
              <a:spcBef>
                <a:spcPts val="0"/>
              </a:spcBef>
              <a:spcAft>
                <a:spcPts val="0"/>
              </a:spcAft>
              <a:buClr>
                <a:srgbClr val="292929"/>
              </a:buClr>
              <a:buSzPts val="1500"/>
              <a:buFont typeface="Georgia"/>
              <a:buChar char="●"/>
            </a:pPr>
            <a:r>
              <a:rPr lang="en-GB" sz="1500">
                <a:solidFill>
                  <a:srgbClr val="292929"/>
                </a:solidFill>
                <a:highlight>
                  <a:srgbClr val="FFFFFF"/>
                </a:highlight>
              </a:rPr>
              <a:t>Selective viewer -  premier league game, featuring Man United game and is not friendly [</a:t>
            </a:r>
            <a:r>
              <a:rPr lang="en-GB" sz="1500" b="1" i="1">
                <a:solidFill>
                  <a:srgbClr val="292929"/>
                </a:solidFill>
                <a:highlight>
                  <a:srgbClr val="FFFFFF"/>
                </a:highlight>
              </a:rPr>
              <a:t>theta = 2</a:t>
            </a:r>
            <a:r>
              <a:rPr lang="en-GB" sz="1500">
                <a:solidFill>
                  <a:srgbClr val="292929"/>
                </a:solidFill>
                <a:highlight>
                  <a:srgbClr val="FFFFFF"/>
                </a:highlight>
              </a:rPr>
              <a:t>]</a:t>
            </a:r>
            <a:endParaRPr sz="1500">
              <a:solidFill>
                <a:srgbClr val="292929"/>
              </a:solidFill>
              <a:highlight>
                <a:srgbClr val="FFFFFF"/>
              </a:highlight>
            </a:endParaRPr>
          </a:p>
          <a:p>
            <a:pPr marL="457200" lvl="0" indent="-323850" algn="l" rtl="0">
              <a:spcBef>
                <a:spcPts val="0"/>
              </a:spcBef>
              <a:spcAft>
                <a:spcPts val="0"/>
              </a:spcAft>
              <a:buClr>
                <a:srgbClr val="292929"/>
              </a:buClr>
              <a:buSzPts val="1500"/>
              <a:buFont typeface="Georgia"/>
              <a:buChar char="●"/>
            </a:pPr>
            <a:r>
              <a:rPr lang="en-GB" sz="1500">
                <a:solidFill>
                  <a:srgbClr val="292929"/>
                </a:solidFill>
                <a:highlight>
                  <a:srgbClr val="FFFFFF"/>
                </a:highlight>
              </a:rPr>
              <a:t>The point is, the </a:t>
            </a:r>
            <a:r>
              <a:rPr lang="en-GB" sz="1500" b="1">
                <a:solidFill>
                  <a:srgbClr val="292929"/>
                </a:solidFill>
                <a:highlight>
                  <a:srgbClr val="FFFFFF"/>
                </a:highlight>
              </a:rPr>
              <a:t>weights</a:t>
            </a:r>
            <a:r>
              <a:rPr lang="en-GB" sz="1500">
                <a:solidFill>
                  <a:srgbClr val="292929"/>
                </a:solidFill>
                <a:highlight>
                  <a:srgbClr val="FFFFFF"/>
                </a:highlight>
              </a:rPr>
              <a:t> and the </a:t>
            </a:r>
            <a:r>
              <a:rPr lang="en-GB" sz="1500" b="1">
                <a:solidFill>
                  <a:srgbClr val="292929"/>
                </a:solidFill>
                <a:highlight>
                  <a:srgbClr val="FFFFFF"/>
                </a:highlight>
              </a:rPr>
              <a:t>bias </a:t>
            </a:r>
            <a:r>
              <a:rPr lang="en-GB" sz="1500">
                <a:solidFill>
                  <a:srgbClr val="292929"/>
                </a:solidFill>
                <a:highlight>
                  <a:srgbClr val="FFFFFF"/>
                </a:highlight>
              </a:rPr>
              <a:t>will depend on the data (viewing history in this case).</a:t>
            </a:r>
            <a:br>
              <a:rPr lang="en-GB" sz="1500">
                <a:solidFill>
                  <a:srgbClr val="292929"/>
                </a:solidFill>
                <a:highlight>
                  <a:srgbClr val="FFFFFF"/>
                </a:highlight>
              </a:rPr>
            </a:br>
            <a:r>
              <a:rPr lang="en-GB" sz="1500">
                <a:solidFill>
                  <a:srgbClr val="292929"/>
                </a:solidFill>
                <a:highlight>
                  <a:srgbClr val="FFFFFF"/>
                </a:highlight>
              </a:rPr>
              <a:t>Based on the data, if needed the model may have to give a lot of importance (high weight) to the </a:t>
            </a:r>
            <a:r>
              <a:rPr lang="en-GB" sz="1500" i="1" u="sng">
                <a:solidFill>
                  <a:srgbClr val="292929"/>
                </a:solidFill>
                <a:highlight>
                  <a:srgbClr val="FFFFFF"/>
                </a:highlight>
              </a:rPr>
              <a:t>isManUnitedPlaying</a:t>
            </a:r>
            <a:r>
              <a:rPr lang="en-GB" sz="1500" i="1">
                <a:solidFill>
                  <a:srgbClr val="292929"/>
                </a:solidFill>
                <a:highlight>
                  <a:srgbClr val="FFFFFF"/>
                </a:highlight>
              </a:rPr>
              <a:t> </a:t>
            </a:r>
            <a:r>
              <a:rPr lang="en-GB" sz="1500">
                <a:solidFill>
                  <a:srgbClr val="292929"/>
                </a:solidFill>
                <a:highlight>
                  <a:srgbClr val="FFFFFF"/>
                </a:highlight>
              </a:rPr>
              <a:t>input and penalize the weights of other inputs.</a:t>
            </a:r>
            <a:endParaRPr sz="1500">
              <a:solidFill>
                <a:srgbClr val="292929"/>
              </a:solidFill>
              <a:highlight>
                <a:srgbClr val="FFFFFF"/>
              </a:highlight>
            </a:endParaRPr>
          </a:p>
        </p:txBody>
      </p:sp>
      <p:pic>
        <p:nvPicPr>
          <p:cNvPr id="197" name="Google Shape;197;p35"/>
          <p:cNvPicPr preferRelativeResize="0"/>
          <p:nvPr/>
        </p:nvPicPr>
        <p:blipFill>
          <a:blip r:embed="rId3">
            <a:alphaModFix/>
          </a:blip>
          <a:stretch>
            <a:fillRect/>
          </a:stretch>
        </p:blipFill>
        <p:spPr>
          <a:xfrm>
            <a:off x="1341000" y="1003788"/>
            <a:ext cx="5999563" cy="2332775"/>
          </a:xfrm>
          <a:prstGeom prst="rect">
            <a:avLst/>
          </a:prstGeom>
          <a:noFill/>
          <a:ln>
            <a:noFill/>
          </a:ln>
        </p:spPr>
      </p:pic>
      <p:sp>
        <p:nvSpPr>
          <p:cNvPr id="198" name="Google Shape;198;p35"/>
          <p:cNvSpPr txBox="1"/>
          <p:nvPr/>
        </p:nvSpPr>
        <p:spPr>
          <a:xfrm>
            <a:off x="311700" y="572700"/>
            <a:ext cx="7773000" cy="4155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Clr>
                <a:srgbClr val="292929"/>
              </a:buClr>
              <a:buSzPts val="1500"/>
              <a:buChar char="●"/>
            </a:pPr>
            <a:r>
              <a:rPr lang="en-GB" sz="1500">
                <a:solidFill>
                  <a:srgbClr val="292929"/>
                </a:solidFill>
                <a:highlight>
                  <a:srgbClr val="FFFFFF"/>
                </a:highlight>
              </a:rPr>
              <a:t> Assume decision is solely dependent on 3 binary inputs (binary for simplicity).</a:t>
            </a:r>
            <a:endParaRPr sz="15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6"/>
          <p:cNvSpPr txBox="1">
            <a:spLocks noGrp="1"/>
          </p:cNvSpPr>
          <p:nvPr>
            <p:ph type="title"/>
          </p:nvPr>
        </p:nvSpPr>
        <p:spPr>
          <a:xfrm>
            <a:off x="311700" y="2031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dirty="0"/>
              <a:t>MP Neuron </a:t>
            </a:r>
            <a:r>
              <a:rPr lang="en-GB" dirty="0" err="1"/>
              <a:t>vs</a:t>
            </a:r>
            <a:r>
              <a:rPr lang="en-GB" dirty="0"/>
              <a:t> Perceptron - what’s the difference</a:t>
            </a:r>
            <a:endParaRPr dirty="0"/>
          </a:p>
        </p:txBody>
      </p:sp>
      <p:sp>
        <p:nvSpPr>
          <p:cNvPr id="204" name="Google Shape;204;p36"/>
          <p:cNvSpPr txBox="1">
            <a:spLocks noGrp="1"/>
          </p:cNvSpPr>
          <p:nvPr>
            <p:ph type="body" idx="1"/>
          </p:nvPr>
        </p:nvSpPr>
        <p:spPr>
          <a:xfrm>
            <a:off x="311700" y="3203125"/>
            <a:ext cx="8520600" cy="1819500"/>
          </a:xfrm>
          <a:prstGeom prst="rect">
            <a:avLst/>
          </a:prstGeom>
        </p:spPr>
        <p:txBody>
          <a:bodyPr spcFirstLastPara="1" wrap="square" lIns="91425" tIns="91425" rIns="91425" bIns="91425" anchor="t" anchorCtr="0">
            <a:normAutofit/>
          </a:bodyPr>
          <a:lstStyle/>
          <a:p>
            <a:pPr marL="457200" lvl="0" indent="-330200" algn="l" rtl="0">
              <a:lnSpc>
                <a:spcPct val="105000"/>
              </a:lnSpc>
              <a:spcBef>
                <a:spcPts val="0"/>
              </a:spcBef>
              <a:spcAft>
                <a:spcPts val="0"/>
              </a:spcAft>
              <a:buClr>
                <a:schemeClr val="dk1"/>
              </a:buClr>
              <a:buSzPts val="1600"/>
              <a:buChar char="●"/>
            </a:pPr>
            <a:r>
              <a:rPr lang="en-GB" sz="1600">
                <a:solidFill>
                  <a:schemeClr val="dk1"/>
                </a:solidFill>
              </a:rPr>
              <a:t>From the equations, it is clear that a perceptron separates the input space into two halves, positive and negative. In other words, a single perceptron can only be used to implement linearly separable functions, just like the M-P neuron. </a:t>
            </a:r>
            <a:endParaRPr sz="1600">
              <a:solidFill>
                <a:schemeClr val="dk1"/>
              </a:solidFill>
            </a:endParaRPr>
          </a:p>
          <a:p>
            <a:pPr marL="457200" lvl="0" indent="-330200" algn="l" rtl="0">
              <a:lnSpc>
                <a:spcPct val="105000"/>
              </a:lnSpc>
              <a:spcBef>
                <a:spcPts val="0"/>
              </a:spcBef>
              <a:spcAft>
                <a:spcPts val="0"/>
              </a:spcAft>
              <a:buClr>
                <a:schemeClr val="dk1"/>
              </a:buClr>
              <a:buSzPts val="1600"/>
              <a:buChar char="●"/>
            </a:pPr>
            <a:r>
              <a:rPr lang="en-GB" sz="1600">
                <a:solidFill>
                  <a:schemeClr val="dk1"/>
                </a:solidFill>
              </a:rPr>
              <a:t>Then what’s the difference??</a:t>
            </a:r>
            <a:endParaRPr sz="1600">
              <a:solidFill>
                <a:schemeClr val="dk1"/>
              </a:solidFill>
            </a:endParaRPr>
          </a:p>
          <a:p>
            <a:pPr marL="457200" lvl="0" indent="-330200" algn="l" rtl="0">
              <a:lnSpc>
                <a:spcPct val="105000"/>
              </a:lnSpc>
              <a:spcBef>
                <a:spcPts val="0"/>
              </a:spcBef>
              <a:spcAft>
                <a:spcPts val="0"/>
              </a:spcAft>
              <a:buClr>
                <a:schemeClr val="dk1"/>
              </a:buClr>
              <a:buSzPts val="1600"/>
              <a:buChar char="●"/>
            </a:pPr>
            <a:r>
              <a:rPr lang="en-GB" sz="1600">
                <a:solidFill>
                  <a:schemeClr val="dk1"/>
                </a:solidFill>
              </a:rPr>
              <a:t>Here, the </a:t>
            </a:r>
            <a:r>
              <a:rPr lang="en-GB" sz="1600" i="1">
                <a:solidFill>
                  <a:schemeClr val="dk1"/>
                </a:solidFill>
              </a:rPr>
              <a:t>weights,</a:t>
            </a:r>
            <a:r>
              <a:rPr lang="en-GB" sz="1600">
                <a:solidFill>
                  <a:schemeClr val="dk1"/>
                </a:solidFill>
              </a:rPr>
              <a:t> including the</a:t>
            </a:r>
            <a:r>
              <a:rPr lang="en-GB" sz="1600" i="1">
                <a:solidFill>
                  <a:schemeClr val="dk1"/>
                </a:solidFill>
              </a:rPr>
              <a:t> threshold</a:t>
            </a:r>
            <a:r>
              <a:rPr lang="en-GB" sz="1600">
                <a:solidFill>
                  <a:schemeClr val="dk1"/>
                </a:solidFill>
              </a:rPr>
              <a:t> can be learned and the</a:t>
            </a:r>
            <a:r>
              <a:rPr lang="en-GB" sz="1600" i="1">
                <a:solidFill>
                  <a:schemeClr val="dk1"/>
                </a:solidFill>
              </a:rPr>
              <a:t> inputs can be real values.</a:t>
            </a:r>
            <a:endParaRPr sz="1600" i="1">
              <a:solidFill>
                <a:schemeClr val="dk1"/>
              </a:solidFill>
            </a:endParaRPr>
          </a:p>
        </p:txBody>
      </p:sp>
      <p:pic>
        <p:nvPicPr>
          <p:cNvPr id="205" name="Google Shape;205;p36"/>
          <p:cNvPicPr preferRelativeResize="0"/>
          <p:nvPr/>
        </p:nvPicPr>
        <p:blipFill>
          <a:blip r:embed="rId3">
            <a:alphaModFix/>
          </a:blip>
          <a:stretch>
            <a:fillRect/>
          </a:stretch>
        </p:blipFill>
        <p:spPr>
          <a:xfrm>
            <a:off x="957250" y="888538"/>
            <a:ext cx="7229475" cy="23145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7"/>
          <p:cNvSpPr txBox="1">
            <a:spLocks noGrp="1"/>
          </p:cNvSpPr>
          <p:nvPr>
            <p:ph type="title"/>
          </p:nvPr>
        </p:nvSpPr>
        <p:spPr>
          <a:xfrm>
            <a:off x="444663" y="138270"/>
            <a:ext cx="7989819" cy="632292"/>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sz="2400" dirty="0" smtClean="0"/>
              <a:t>Boolean functions using Perceptron </a:t>
            </a:r>
            <a:r>
              <a:rPr lang="en-US" sz="2000" dirty="0" smtClean="0"/>
              <a:t>– The OR function</a:t>
            </a:r>
            <a:endParaRPr sz="2000" dirty="0"/>
          </a:p>
        </p:txBody>
      </p:sp>
      <p:pic>
        <p:nvPicPr>
          <p:cNvPr id="211" name="Google Shape;211;p37"/>
          <p:cNvPicPr preferRelativeResize="0"/>
          <p:nvPr/>
        </p:nvPicPr>
        <p:blipFill>
          <a:blip r:embed="rId3">
            <a:alphaModFix/>
          </a:blip>
          <a:stretch>
            <a:fillRect/>
          </a:stretch>
        </p:blipFill>
        <p:spPr>
          <a:xfrm>
            <a:off x="444663" y="924675"/>
            <a:ext cx="8254676" cy="3045214"/>
          </a:xfrm>
          <a:prstGeom prst="rect">
            <a:avLst/>
          </a:prstGeom>
          <a:noFill/>
          <a:ln>
            <a:noFill/>
          </a:ln>
        </p:spPr>
      </p:pic>
      <p:sp>
        <p:nvSpPr>
          <p:cNvPr id="212" name="Google Shape;212;p37"/>
          <p:cNvSpPr txBox="1"/>
          <p:nvPr/>
        </p:nvSpPr>
        <p:spPr>
          <a:xfrm>
            <a:off x="988290" y="4124002"/>
            <a:ext cx="6700200" cy="4311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rgbClr val="292929"/>
              </a:buClr>
              <a:buSzPts val="1600"/>
              <a:buChar char="●"/>
            </a:pPr>
            <a:r>
              <a:rPr lang="en-GB" sz="1600">
                <a:solidFill>
                  <a:schemeClr val="dk1"/>
                </a:solidFill>
                <a:highlight>
                  <a:srgbClr val="FFFFFF"/>
                </a:highlight>
              </a:rPr>
              <a:t>But which solution is the best?</a:t>
            </a:r>
            <a:r>
              <a:rPr lang="en-GB" sz="1600">
                <a:solidFill>
                  <a:srgbClr val="292929"/>
                </a:solidFill>
                <a:highlight>
                  <a:srgbClr val="FFFFFF"/>
                </a:highlight>
              </a:rPr>
              <a:t> </a:t>
            </a:r>
            <a:r>
              <a:rPr lang="en-GB" sz="1600" i="1">
                <a:solidFill>
                  <a:srgbClr val="292929"/>
                </a:solidFill>
                <a:highlight>
                  <a:srgbClr val="FFFFFF"/>
                </a:highlight>
              </a:rPr>
              <a:t>The one having minimum error!</a:t>
            </a:r>
            <a:endParaRPr i="1"/>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4"/>
          <p:cNvSpPr txBox="1">
            <a:spLocks noGrp="1"/>
          </p:cNvSpPr>
          <p:nvPr>
            <p:ph type="title"/>
          </p:nvPr>
        </p:nvSpPr>
        <p:spPr>
          <a:xfrm>
            <a:off x="311700" y="122775"/>
            <a:ext cx="60588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Example - Weight updates in Perceptron</a:t>
            </a:r>
            <a:endParaRPr/>
          </a:p>
        </p:txBody>
      </p:sp>
      <p:sp>
        <p:nvSpPr>
          <p:cNvPr id="258" name="Google Shape;258;p44"/>
          <p:cNvSpPr txBox="1">
            <a:spLocks noGrp="1"/>
          </p:cNvSpPr>
          <p:nvPr>
            <p:ph type="body" idx="1"/>
          </p:nvPr>
        </p:nvSpPr>
        <p:spPr>
          <a:xfrm>
            <a:off x="0" y="756025"/>
            <a:ext cx="9144000" cy="43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a:solidFill>
                  <a:schemeClr val="dk1"/>
                </a:solidFill>
                <a:highlight>
                  <a:srgbClr val="FFFFFF"/>
                </a:highlight>
              </a:rPr>
              <a:t>Let’s say that w1 = 0.9 and w2 = 0.9 (Randomly set), Threshold = 0.5</a:t>
            </a:r>
            <a:endParaRPr sz="1600">
              <a:solidFill>
                <a:schemeClr val="dk1"/>
              </a:solidFill>
              <a:highlight>
                <a:srgbClr val="FFFFFF"/>
              </a:highlight>
            </a:endParaRPr>
          </a:p>
          <a:p>
            <a:pPr marL="0" lvl="0" indent="0" algn="l" rtl="0">
              <a:spcBef>
                <a:spcPts val="1200"/>
              </a:spcBef>
              <a:spcAft>
                <a:spcPts val="0"/>
              </a:spcAft>
              <a:buClr>
                <a:schemeClr val="dk1"/>
              </a:buClr>
              <a:buSzPts val="1100"/>
              <a:buFont typeface="Arial"/>
              <a:buNone/>
            </a:pPr>
            <a:r>
              <a:rPr lang="en-GB" sz="1600" b="1">
                <a:solidFill>
                  <a:srgbClr val="555555"/>
                </a:solidFill>
                <a:highlight>
                  <a:srgbClr val="FFFFFF"/>
                </a:highlight>
              </a:rPr>
              <a:t>1st instance</a:t>
            </a:r>
            <a:r>
              <a:rPr lang="en-GB" sz="1600">
                <a:solidFill>
                  <a:srgbClr val="555555"/>
                </a:solidFill>
                <a:highlight>
                  <a:srgbClr val="FFFFFF"/>
                </a:highlight>
              </a:rPr>
              <a:t> to the perceptron. x1 = 0 and x2 = 0.</a:t>
            </a:r>
            <a:br>
              <a:rPr lang="en-GB" sz="1600">
                <a:solidFill>
                  <a:srgbClr val="555555"/>
                </a:solidFill>
                <a:highlight>
                  <a:srgbClr val="FFFFFF"/>
                </a:highlight>
              </a:rPr>
            </a:br>
            <a:r>
              <a:rPr lang="en-GB" sz="1600">
                <a:solidFill>
                  <a:srgbClr val="555555"/>
                </a:solidFill>
                <a:highlight>
                  <a:srgbClr val="FFFFFF"/>
                </a:highlight>
              </a:rPr>
              <a:t>Sum unit will be 0 as calculated below</a:t>
            </a:r>
            <a:endParaRPr sz="1600">
              <a:solidFill>
                <a:srgbClr val="555555"/>
              </a:solidFill>
              <a:highlight>
                <a:srgbClr val="FFFFFF"/>
              </a:highlight>
            </a:endParaRPr>
          </a:p>
          <a:p>
            <a:pPr marL="0" lvl="0" indent="0" algn="l" rtl="0">
              <a:spcBef>
                <a:spcPts val="1500"/>
              </a:spcBef>
              <a:spcAft>
                <a:spcPts val="0"/>
              </a:spcAft>
              <a:buNone/>
            </a:pPr>
            <a:r>
              <a:rPr lang="en-GB" sz="1600">
                <a:solidFill>
                  <a:srgbClr val="555555"/>
                </a:solidFill>
                <a:highlight>
                  <a:srgbClr val="FFFFFF"/>
                </a:highlight>
              </a:rPr>
              <a:t>Σ = x1 * w1 + x2 * w2 = 0 * 0.9 + 0 * 0.9 = 0</a:t>
            </a:r>
            <a:endParaRPr sz="1600">
              <a:solidFill>
                <a:srgbClr val="555555"/>
              </a:solidFill>
              <a:highlight>
                <a:srgbClr val="FFFFFF"/>
              </a:highlight>
            </a:endParaRPr>
          </a:p>
          <a:p>
            <a:pPr marL="0" lvl="0" indent="0" algn="l" rtl="0">
              <a:spcBef>
                <a:spcPts val="1500"/>
              </a:spcBef>
              <a:spcAft>
                <a:spcPts val="0"/>
              </a:spcAft>
              <a:buNone/>
            </a:pPr>
            <a:r>
              <a:rPr lang="en-GB" sz="1600">
                <a:solidFill>
                  <a:srgbClr val="555555"/>
                </a:solidFill>
                <a:highlight>
                  <a:srgbClr val="FFFFFF"/>
                </a:highlight>
              </a:rPr>
              <a:t>Sum unit = 0 for the 1st instance. So, activation unit would return 0. because it is less than 0.5. Hence output = 0. We will not update weights because there is no error in this case.</a:t>
            </a:r>
            <a:endParaRPr sz="1600">
              <a:solidFill>
                <a:srgbClr val="555555"/>
              </a:solidFill>
              <a:highlight>
                <a:srgbClr val="FFFFFF"/>
              </a:highlight>
            </a:endParaRPr>
          </a:p>
          <a:p>
            <a:pPr marL="0" lvl="0" indent="0" algn="l" rtl="0">
              <a:spcBef>
                <a:spcPts val="1200"/>
              </a:spcBef>
              <a:spcAft>
                <a:spcPts val="0"/>
              </a:spcAft>
              <a:buClr>
                <a:schemeClr val="dk1"/>
              </a:buClr>
              <a:buSzPts val="1100"/>
              <a:buFont typeface="Arial"/>
              <a:buNone/>
            </a:pPr>
            <a:r>
              <a:rPr lang="en-GB" sz="1600" b="1">
                <a:solidFill>
                  <a:srgbClr val="555555"/>
                </a:solidFill>
                <a:highlight>
                  <a:srgbClr val="FFFFFF"/>
                </a:highlight>
              </a:rPr>
              <a:t>2nd instance</a:t>
            </a:r>
            <a:r>
              <a:rPr lang="en-GB" sz="1600">
                <a:solidFill>
                  <a:srgbClr val="555555"/>
                </a:solidFill>
                <a:highlight>
                  <a:srgbClr val="FFFFFF"/>
                </a:highlight>
              </a:rPr>
              <a:t> x1 = 0 and x2 = 1.</a:t>
            </a:r>
            <a:endParaRPr sz="1600">
              <a:solidFill>
                <a:srgbClr val="555555"/>
              </a:solidFill>
              <a:highlight>
                <a:srgbClr val="FFFFFF"/>
              </a:highlight>
            </a:endParaRPr>
          </a:p>
          <a:p>
            <a:pPr marL="0" lvl="0" indent="0" algn="l" rtl="0">
              <a:spcBef>
                <a:spcPts val="1500"/>
              </a:spcBef>
              <a:spcAft>
                <a:spcPts val="1500"/>
              </a:spcAft>
              <a:buNone/>
            </a:pPr>
            <a:r>
              <a:rPr lang="en-GB" sz="1600">
                <a:solidFill>
                  <a:srgbClr val="555555"/>
                </a:solidFill>
                <a:highlight>
                  <a:srgbClr val="FFFFFF"/>
                </a:highlight>
              </a:rPr>
              <a:t>Sum unit: Σ = x1 * w1 + x2 * w2 = 0 * 0.9 + 1 * 0.9 = 0.9&gt;0.5 so output = 1, but target output = 0. Hence instance is not predicted correctly. </a:t>
            </a:r>
            <a:br>
              <a:rPr lang="en-GB" sz="1600">
                <a:solidFill>
                  <a:srgbClr val="555555"/>
                </a:solidFill>
                <a:highlight>
                  <a:srgbClr val="FFFFFF"/>
                </a:highlight>
              </a:rPr>
            </a:br>
            <a:r>
              <a:rPr lang="en-GB" sz="1600">
                <a:solidFill>
                  <a:srgbClr val="555555"/>
                </a:solidFill>
                <a:highlight>
                  <a:srgbClr val="FFFFFF"/>
                </a:highlight>
              </a:rPr>
              <a:t>That’s why, we will update weights based on the error.</a:t>
            </a:r>
            <a:r>
              <a:rPr lang="en-GB" sz="1600">
                <a:solidFill>
                  <a:srgbClr val="555555"/>
                </a:solidFill>
                <a:highlight>
                  <a:srgbClr val="FFFFFF"/>
                </a:highlight>
                <a:latin typeface="Helvetica Neue"/>
                <a:ea typeface="Helvetica Neue"/>
                <a:cs typeface="Helvetica Neue"/>
                <a:sym typeface="Helvetica Neue"/>
              </a:rPr>
              <a:t/>
            </a:r>
            <a:br>
              <a:rPr lang="en-GB" sz="1600">
                <a:solidFill>
                  <a:srgbClr val="555555"/>
                </a:solidFill>
                <a:highlight>
                  <a:srgbClr val="FFFFFF"/>
                </a:highlight>
                <a:latin typeface="Helvetica Neue"/>
                <a:ea typeface="Helvetica Neue"/>
                <a:cs typeface="Helvetica Neue"/>
                <a:sym typeface="Helvetica Neue"/>
              </a:rPr>
            </a:br>
            <a:r>
              <a:rPr lang="en-GB" sz="1600">
                <a:solidFill>
                  <a:srgbClr val="555555"/>
                </a:solidFill>
                <a:highlight>
                  <a:srgbClr val="FFFFFF"/>
                </a:highlight>
              </a:rPr>
              <a:t>Error = ε = actual – prediction = 0 – 1 = -1</a:t>
            </a:r>
            <a:endParaRPr sz="1600">
              <a:solidFill>
                <a:srgbClr val="555555"/>
              </a:solidFill>
              <a:highlight>
                <a:srgbClr val="FFFFFF"/>
              </a:highlight>
            </a:endParaRPr>
          </a:p>
        </p:txBody>
      </p:sp>
      <p:pic>
        <p:nvPicPr>
          <p:cNvPr id="259" name="Google Shape;259;p44"/>
          <p:cNvPicPr preferRelativeResize="0"/>
          <p:nvPr/>
        </p:nvPicPr>
        <p:blipFill>
          <a:blip r:embed="rId3">
            <a:alphaModFix/>
          </a:blip>
          <a:stretch>
            <a:fillRect/>
          </a:stretch>
        </p:blipFill>
        <p:spPr>
          <a:xfrm>
            <a:off x="6816700" y="0"/>
            <a:ext cx="1864500" cy="2177525"/>
          </a:xfrm>
          <a:prstGeom prst="rect">
            <a:avLst/>
          </a:prstGeom>
          <a:noFill/>
          <a:ln>
            <a:noFill/>
          </a:ln>
        </p:spPr>
      </p:pic>
    </p:spTree>
    <p:extLst>
      <p:ext uri="{BB962C8B-B14F-4D97-AF65-F5344CB8AC3E}">
        <p14:creationId xmlns:p14="http://schemas.microsoft.com/office/powerpoint/2010/main" val="12825819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5"/>
          <p:cNvSpPr txBox="1">
            <a:spLocks noGrp="1"/>
          </p:cNvSpPr>
          <p:nvPr>
            <p:ph type="body" idx="1"/>
          </p:nvPr>
        </p:nvSpPr>
        <p:spPr>
          <a:xfrm>
            <a:off x="311700" y="470975"/>
            <a:ext cx="8520600" cy="44448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Clr>
                <a:schemeClr val="dk1"/>
              </a:buClr>
              <a:buSzPts val="1100"/>
              <a:buFont typeface="Arial"/>
              <a:buNone/>
            </a:pPr>
            <a:r>
              <a:rPr lang="en-GB" sz="1600">
                <a:solidFill>
                  <a:srgbClr val="555555"/>
                </a:solidFill>
                <a:highlight>
                  <a:srgbClr val="FFFFFF"/>
                </a:highlight>
              </a:rPr>
              <a:t>We add error times learning rate value to the weights. Learning rate  = 0.5.(mostly set learning rate value between 0 and 1.)</a:t>
            </a:r>
            <a:endParaRPr sz="1600">
              <a:solidFill>
                <a:srgbClr val="555555"/>
              </a:solidFill>
              <a:highlight>
                <a:srgbClr val="FFFFFF"/>
              </a:highlight>
            </a:endParaRPr>
          </a:p>
          <a:p>
            <a:pPr marL="0" lvl="0" indent="0" algn="l" rtl="0">
              <a:spcBef>
                <a:spcPts val="1200"/>
              </a:spcBef>
              <a:spcAft>
                <a:spcPts val="0"/>
              </a:spcAft>
              <a:buClr>
                <a:schemeClr val="dk1"/>
              </a:buClr>
              <a:buSzPts val="1100"/>
              <a:buFont typeface="Arial"/>
              <a:buNone/>
            </a:pPr>
            <a:r>
              <a:rPr lang="en-GB" sz="1600">
                <a:solidFill>
                  <a:srgbClr val="555555"/>
                </a:solidFill>
                <a:highlight>
                  <a:srgbClr val="FFFFFF"/>
                </a:highlight>
              </a:rPr>
              <a:t>w1 = w1 + α * ε = 0.9 + 0.5 * (-1) = 0.9 – 0.5 = 0.4</a:t>
            </a:r>
            <a:endParaRPr sz="1600">
              <a:solidFill>
                <a:srgbClr val="555555"/>
              </a:solidFill>
              <a:highlight>
                <a:srgbClr val="FFFFFF"/>
              </a:highlight>
            </a:endParaRPr>
          </a:p>
          <a:p>
            <a:pPr marL="0" lvl="0" indent="0" algn="l" rtl="0">
              <a:spcBef>
                <a:spcPts val="1200"/>
              </a:spcBef>
              <a:spcAft>
                <a:spcPts val="0"/>
              </a:spcAft>
              <a:buClr>
                <a:schemeClr val="dk1"/>
              </a:buClr>
              <a:buSzPts val="1100"/>
              <a:buFont typeface="Arial"/>
              <a:buNone/>
            </a:pPr>
            <a:r>
              <a:rPr lang="en-GB" sz="1600">
                <a:solidFill>
                  <a:srgbClr val="555555"/>
                </a:solidFill>
                <a:highlight>
                  <a:srgbClr val="FFFFFF"/>
                </a:highlight>
              </a:rPr>
              <a:t>w2 = w2 + α * ε = 0.9 + 0.5 * (-1) = 0.9 – 0.5 = 0.4</a:t>
            </a:r>
            <a:endParaRPr sz="1600">
              <a:solidFill>
                <a:srgbClr val="555555"/>
              </a:solidFill>
              <a:highlight>
                <a:srgbClr val="FFFFFF"/>
              </a:highlight>
            </a:endParaRPr>
          </a:p>
          <a:p>
            <a:pPr marL="0" lvl="0" indent="0" algn="l" rtl="0">
              <a:spcBef>
                <a:spcPts val="1200"/>
              </a:spcBef>
              <a:spcAft>
                <a:spcPts val="0"/>
              </a:spcAft>
              <a:buNone/>
            </a:pPr>
            <a:r>
              <a:rPr lang="en-GB" b="1"/>
              <a:t>3rd instance</a:t>
            </a:r>
            <a:r>
              <a:rPr lang="en-GB"/>
              <a:t>. x1 = 1 and x2 = 0</a:t>
            </a:r>
            <a:endParaRPr/>
          </a:p>
          <a:p>
            <a:pPr marL="0" lvl="0" indent="0" algn="l" rtl="0">
              <a:spcBef>
                <a:spcPts val="1200"/>
              </a:spcBef>
              <a:spcAft>
                <a:spcPts val="0"/>
              </a:spcAft>
              <a:buNone/>
            </a:pPr>
            <a:r>
              <a:rPr lang="en-GB"/>
              <a:t>Sum unit: Σ = x1 * w1 + x2 * w2 = 1 * 0.4 + 0 * 0.4 = 0.4&lt;0.5 hence = 0</a:t>
            </a:r>
            <a:br>
              <a:rPr lang="en-GB"/>
            </a:br>
            <a:r>
              <a:rPr lang="en-GB"/>
              <a:t>Actual output = Target output, So We will not update weights.</a:t>
            </a:r>
            <a:endParaRPr/>
          </a:p>
          <a:p>
            <a:pPr marL="0" lvl="0" indent="0" algn="l" rtl="0">
              <a:spcBef>
                <a:spcPts val="1200"/>
              </a:spcBef>
              <a:spcAft>
                <a:spcPts val="0"/>
              </a:spcAft>
              <a:buClr>
                <a:schemeClr val="dk1"/>
              </a:buClr>
              <a:buSzPts val="1100"/>
              <a:buFont typeface="Arial"/>
              <a:buNone/>
            </a:pPr>
            <a:r>
              <a:rPr lang="en-GB" b="1"/>
              <a:t>4th instance.</a:t>
            </a:r>
            <a:r>
              <a:rPr lang="en-GB"/>
              <a:t> x1 = 1 and x2 = 1.</a:t>
            </a:r>
            <a:endParaRPr/>
          </a:p>
          <a:p>
            <a:pPr marL="0" lvl="0" indent="0" algn="l" rtl="0">
              <a:spcBef>
                <a:spcPts val="1200"/>
              </a:spcBef>
              <a:spcAft>
                <a:spcPts val="0"/>
              </a:spcAft>
              <a:buNone/>
            </a:pPr>
            <a:r>
              <a:rPr lang="en-GB"/>
              <a:t>Sum unit: Σ = x1 * w1 + x2 * w2 = 1 * 0.4 + 1 * 0.4 = 0.8&gt;0.5 = 1</a:t>
            </a:r>
            <a:br>
              <a:rPr lang="en-GB"/>
            </a:br>
            <a:r>
              <a:rPr lang="en-GB"/>
              <a:t>Actual output = Target output, So We will not update weights.</a:t>
            </a:r>
            <a:endParaRPr/>
          </a:p>
          <a:p>
            <a:pPr marL="0" lvl="0" indent="0" algn="l" rtl="0">
              <a:spcBef>
                <a:spcPts val="1200"/>
              </a:spcBef>
              <a:spcAft>
                <a:spcPts val="0"/>
              </a:spcAft>
              <a:buClr>
                <a:schemeClr val="dk1"/>
              </a:buClr>
              <a:buSzPts val="1100"/>
              <a:buFont typeface="Arial"/>
              <a:buNone/>
            </a:pPr>
            <a:r>
              <a:rPr lang="en-GB"/>
              <a:t>Round 1: Prediction: 0101</a:t>
            </a:r>
            <a:endParaRPr/>
          </a:p>
          <a:p>
            <a:pPr marL="0" lvl="0" indent="0" algn="l" rtl="0">
              <a:spcBef>
                <a:spcPts val="1200"/>
              </a:spcBef>
              <a:spcAft>
                <a:spcPts val="1200"/>
              </a:spcAft>
              <a:buNone/>
            </a:pPr>
            <a:endParaRPr/>
          </a:p>
        </p:txBody>
      </p:sp>
    </p:spTree>
    <p:extLst>
      <p:ext uri="{BB962C8B-B14F-4D97-AF65-F5344CB8AC3E}">
        <p14:creationId xmlns:p14="http://schemas.microsoft.com/office/powerpoint/2010/main" val="35076557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6"/>
          <p:cNvSpPr txBox="1">
            <a:spLocks noGrp="1"/>
          </p:cNvSpPr>
          <p:nvPr>
            <p:ph type="body" idx="1"/>
          </p:nvPr>
        </p:nvSpPr>
        <p:spPr>
          <a:xfrm>
            <a:off x="311700" y="297300"/>
            <a:ext cx="8520600" cy="45489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GB" b="1"/>
              <a:t>Round2:</a:t>
            </a:r>
            <a:endParaRPr b="1"/>
          </a:p>
          <a:p>
            <a:pPr marL="0" lvl="0" indent="0" algn="l" rtl="0">
              <a:spcBef>
                <a:spcPts val="1200"/>
              </a:spcBef>
              <a:spcAft>
                <a:spcPts val="0"/>
              </a:spcAft>
              <a:buClr>
                <a:schemeClr val="dk1"/>
              </a:buClr>
              <a:buSzPct val="61111"/>
              <a:buFont typeface="Arial"/>
              <a:buNone/>
            </a:pPr>
            <a:r>
              <a:rPr lang="en-GB" b="1"/>
              <a:t>1st instance.</a:t>
            </a:r>
            <a:r>
              <a:rPr lang="en-GB"/>
              <a:t> x1 = 0 and x2 = 0</a:t>
            </a:r>
            <a:br>
              <a:rPr lang="en-GB"/>
            </a:br>
            <a:r>
              <a:rPr lang="en-GB"/>
              <a:t>Sum unit: Σ = x1 * w1 + x2 * w2 = 0 * 0.4 + 0 * 0.4 = 0.4 &lt;0.5 = 0, Correct Classification. We will not update weights.</a:t>
            </a:r>
            <a:endParaRPr/>
          </a:p>
          <a:p>
            <a:pPr marL="0" lvl="0" indent="0" algn="l" rtl="0">
              <a:spcBef>
                <a:spcPts val="1200"/>
              </a:spcBef>
              <a:spcAft>
                <a:spcPts val="0"/>
              </a:spcAft>
              <a:buNone/>
            </a:pPr>
            <a:r>
              <a:rPr lang="en-GB" b="1"/>
              <a:t>2nd instance</a:t>
            </a:r>
            <a:r>
              <a:rPr lang="en-GB"/>
              <a:t>. x1 = 0 and x2 = 1</a:t>
            </a:r>
            <a:br>
              <a:rPr lang="en-GB"/>
            </a:br>
            <a:r>
              <a:rPr lang="en-GB"/>
              <a:t>Sum unit: Σ = x1 * w1 + x2 * w2 = 0 * 0.4 + 1 * 0.4 = 0.4&lt;0.5 = 0, Correct Classification. We will not update weights.</a:t>
            </a:r>
            <a:endParaRPr/>
          </a:p>
          <a:p>
            <a:pPr marL="0" lvl="0" indent="0" algn="l" rtl="0">
              <a:spcBef>
                <a:spcPts val="1200"/>
              </a:spcBef>
              <a:spcAft>
                <a:spcPts val="0"/>
              </a:spcAft>
              <a:buClr>
                <a:schemeClr val="dk1"/>
              </a:buClr>
              <a:buSzPct val="61111"/>
              <a:buFont typeface="Arial"/>
              <a:buNone/>
            </a:pPr>
            <a:r>
              <a:rPr lang="en-GB" b="1"/>
              <a:t>3rd &amp; 4th instance</a:t>
            </a:r>
            <a:r>
              <a:rPr lang="en-GB"/>
              <a:t> already calculated for the current weights. And were classified correctly. </a:t>
            </a:r>
            <a:endParaRPr/>
          </a:p>
          <a:p>
            <a:pPr marL="457200" lvl="0" indent="-334327" algn="l" rtl="0">
              <a:spcBef>
                <a:spcPts val="1200"/>
              </a:spcBef>
              <a:spcAft>
                <a:spcPts val="0"/>
              </a:spcAft>
              <a:buSzPct val="100000"/>
              <a:buChar char="●"/>
            </a:pPr>
            <a:r>
              <a:rPr lang="en-GB"/>
              <a:t>Updating weights means learning in the perceptron.</a:t>
            </a:r>
            <a:endParaRPr/>
          </a:p>
          <a:p>
            <a:pPr marL="0" lvl="0" indent="0" algn="l" rtl="0">
              <a:spcBef>
                <a:spcPts val="1200"/>
              </a:spcBef>
              <a:spcAft>
                <a:spcPts val="0"/>
              </a:spcAft>
              <a:buNone/>
            </a:pPr>
            <a:r>
              <a:rPr lang="en-GB"/>
              <a:t>We found the best weights (w1 = 0.4, w2 =0.4) in two rounds. So, We can terminate the learning procedure here. Else the process should continue till learning completes.</a:t>
            </a:r>
            <a:endParaRPr/>
          </a:p>
          <a:p>
            <a:pPr marL="457200" lvl="0" indent="-334327" algn="l" rtl="0">
              <a:spcBef>
                <a:spcPts val="1200"/>
              </a:spcBef>
              <a:spcAft>
                <a:spcPts val="0"/>
              </a:spcAft>
              <a:buSzPct val="100000"/>
              <a:buChar char="●"/>
            </a:pPr>
            <a:r>
              <a:rPr lang="en-GB"/>
              <a:t>In example, We set weights to 0.9 initially but it causes some errors. Then, we update the weight values to 0.4. In this way, we can predict all instances correctly.</a:t>
            </a:r>
            <a:endParaRPr/>
          </a:p>
        </p:txBody>
      </p:sp>
    </p:spTree>
    <p:extLst>
      <p:ext uri="{BB962C8B-B14F-4D97-AF65-F5344CB8AC3E}">
        <p14:creationId xmlns:p14="http://schemas.microsoft.com/office/powerpoint/2010/main" val="26983758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8"/>
          <p:cNvSpPr txBox="1">
            <a:spLocks noGrp="1"/>
          </p:cNvSpPr>
          <p:nvPr>
            <p:ph type="title"/>
          </p:nvPr>
        </p:nvSpPr>
        <p:spPr>
          <a:xfrm>
            <a:off x="311700" y="1294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XOR Function - </a:t>
            </a:r>
            <a:r>
              <a:rPr lang="en-GB" sz="2244"/>
              <a:t>A non-linear boolean function </a:t>
            </a:r>
            <a:endParaRPr sz="2244"/>
          </a:p>
        </p:txBody>
      </p:sp>
      <p:sp>
        <p:nvSpPr>
          <p:cNvPr id="218" name="Google Shape;218;p38"/>
          <p:cNvSpPr txBox="1">
            <a:spLocks noGrp="1"/>
          </p:cNvSpPr>
          <p:nvPr>
            <p:ph type="body" idx="1"/>
          </p:nvPr>
        </p:nvSpPr>
        <p:spPr>
          <a:xfrm>
            <a:off x="125275" y="3823350"/>
            <a:ext cx="8961600" cy="1230600"/>
          </a:xfrm>
          <a:prstGeom prst="rect">
            <a:avLst/>
          </a:prstGeom>
        </p:spPr>
        <p:txBody>
          <a:bodyPr spcFirstLastPara="1" wrap="square" lIns="91425" tIns="91425" rIns="91425" bIns="91425" anchor="t" anchorCtr="0">
            <a:normAutofit lnSpcReduction="10000"/>
          </a:bodyPr>
          <a:lstStyle/>
          <a:p>
            <a:pPr marL="457200" lvl="0" indent="-330200" algn="l" rtl="0">
              <a:spcBef>
                <a:spcPts val="0"/>
              </a:spcBef>
              <a:spcAft>
                <a:spcPts val="0"/>
              </a:spcAft>
              <a:buClr>
                <a:schemeClr val="dk1"/>
              </a:buClr>
              <a:buSzPts val="1600"/>
              <a:buChar char="●"/>
            </a:pPr>
            <a:r>
              <a:rPr lang="en-GB" sz="1600">
                <a:solidFill>
                  <a:schemeClr val="dk1"/>
                </a:solidFill>
                <a:highlight>
                  <a:srgbClr val="FFFFFF"/>
                </a:highlight>
              </a:rPr>
              <a:t>Notice that the fourth equation contradicts the second and the third equation. </a:t>
            </a:r>
            <a:endParaRPr sz="1600">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GB" sz="1600">
                <a:solidFill>
                  <a:schemeClr val="dk1"/>
                </a:solidFill>
                <a:highlight>
                  <a:srgbClr val="FFFFFF"/>
                </a:highlight>
              </a:rPr>
              <a:t>Point is, </a:t>
            </a:r>
            <a:r>
              <a:rPr lang="en-GB" sz="1600" i="1">
                <a:solidFill>
                  <a:schemeClr val="dk1"/>
                </a:solidFill>
                <a:highlight>
                  <a:srgbClr val="FFFFFF"/>
                </a:highlight>
              </a:rPr>
              <a:t>there are no perceptron solutions for non-linearly separated data</a:t>
            </a:r>
            <a:r>
              <a:rPr lang="en-GB" sz="1600">
                <a:solidFill>
                  <a:schemeClr val="dk1"/>
                </a:solidFill>
                <a:highlight>
                  <a:srgbClr val="FFFFFF"/>
                </a:highlight>
              </a:rPr>
              <a:t>. </a:t>
            </a:r>
            <a:endParaRPr sz="1600">
              <a:solidFill>
                <a:schemeClr val="dk1"/>
              </a:solidFill>
              <a:highlight>
                <a:srgbClr val="FFFFFF"/>
              </a:highlight>
            </a:endParaRPr>
          </a:p>
          <a:p>
            <a:pPr marL="457200" lvl="0" indent="-330200" algn="l" rtl="0">
              <a:spcBef>
                <a:spcPts val="0"/>
              </a:spcBef>
              <a:spcAft>
                <a:spcPts val="0"/>
              </a:spcAft>
              <a:buClr>
                <a:schemeClr val="dk1"/>
              </a:buClr>
              <a:buSzPts val="1600"/>
              <a:buChar char="●"/>
            </a:pPr>
            <a:r>
              <a:rPr lang="en-GB" sz="1600" b="1">
                <a:solidFill>
                  <a:schemeClr val="dk1"/>
                </a:solidFill>
                <a:highlight>
                  <a:srgbClr val="FFFFFF"/>
                </a:highlight>
              </a:rPr>
              <a:t>Key Take Away: </a:t>
            </a:r>
            <a:r>
              <a:rPr lang="en-GB" sz="1600">
                <a:solidFill>
                  <a:schemeClr val="dk1"/>
                </a:solidFill>
                <a:highlight>
                  <a:srgbClr val="FFFFFF"/>
                </a:highlight>
              </a:rPr>
              <a:t> A </a:t>
            </a:r>
            <a:r>
              <a:rPr lang="en-GB" sz="1600" b="1">
                <a:solidFill>
                  <a:schemeClr val="dk1"/>
                </a:solidFill>
                <a:highlight>
                  <a:srgbClr val="FFFFFF"/>
                </a:highlight>
              </a:rPr>
              <a:t>single</a:t>
            </a:r>
            <a:r>
              <a:rPr lang="en-GB" sz="1600">
                <a:solidFill>
                  <a:schemeClr val="dk1"/>
                </a:solidFill>
                <a:highlight>
                  <a:srgbClr val="FFFFFF"/>
                </a:highlight>
              </a:rPr>
              <a:t> </a:t>
            </a:r>
            <a:r>
              <a:rPr lang="en-GB" sz="1600" i="1">
                <a:solidFill>
                  <a:schemeClr val="dk1"/>
                </a:solidFill>
                <a:highlight>
                  <a:srgbClr val="FFFFFF"/>
                </a:highlight>
              </a:rPr>
              <a:t>perceptron</a:t>
            </a:r>
            <a:r>
              <a:rPr lang="en-GB" sz="1600">
                <a:solidFill>
                  <a:schemeClr val="dk1"/>
                </a:solidFill>
                <a:highlight>
                  <a:srgbClr val="FFFFFF"/>
                </a:highlight>
              </a:rPr>
              <a:t> cannot learn to separate the data that are non-linear in nature.(Minsky &amp; Pappert 1969 - led to AI Winter)</a:t>
            </a:r>
            <a:endParaRPr>
              <a:solidFill>
                <a:schemeClr val="dk1"/>
              </a:solidFill>
            </a:endParaRPr>
          </a:p>
        </p:txBody>
      </p:sp>
      <p:pic>
        <p:nvPicPr>
          <p:cNvPr id="219" name="Google Shape;219;p38"/>
          <p:cNvPicPr preferRelativeResize="0"/>
          <p:nvPr/>
        </p:nvPicPr>
        <p:blipFill>
          <a:blip r:embed="rId3">
            <a:alphaModFix/>
          </a:blip>
          <a:stretch>
            <a:fillRect/>
          </a:stretch>
        </p:blipFill>
        <p:spPr>
          <a:xfrm>
            <a:off x="1120075" y="1315963"/>
            <a:ext cx="6375538" cy="2511575"/>
          </a:xfrm>
          <a:prstGeom prst="rect">
            <a:avLst/>
          </a:prstGeom>
          <a:noFill/>
          <a:ln>
            <a:noFill/>
          </a:ln>
        </p:spPr>
      </p:pic>
      <p:sp>
        <p:nvSpPr>
          <p:cNvPr id="220" name="Google Shape;220;p38"/>
          <p:cNvSpPr txBox="1"/>
          <p:nvPr/>
        </p:nvSpPr>
        <p:spPr>
          <a:xfrm>
            <a:off x="125275" y="702175"/>
            <a:ext cx="8961600" cy="6771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Char char="●"/>
            </a:pPr>
            <a:r>
              <a:rPr lang="en-GB" sz="1600"/>
              <a:t>A non-linear boolean function - You cannot draw a line to separate positive inputs from the negative ones.</a:t>
            </a:r>
            <a:endParaRPr sz="16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9"/>
          <p:cNvSpPr txBox="1">
            <a:spLocks noGrp="1"/>
          </p:cNvSpPr>
          <p:nvPr>
            <p:ph type="title"/>
          </p:nvPr>
        </p:nvSpPr>
        <p:spPr>
          <a:xfrm>
            <a:off x="114750" y="171550"/>
            <a:ext cx="8982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 Motivation for Sigmoid Neurons - </a:t>
            </a:r>
            <a:r>
              <a:rPr lang="en-GB" sz="2022"/>
              <a:t>Problem with Thresholding</a:t>
            </a:r>
            <a:endParaRPr sz="2022"/>
          </a:p>
        </p:txBody>
      </p:sp>
      <p:sp>
        <p:nvSpPr>
          <p:cNvPr id="226" name="Google Shape;226;p39"/>
          <p:cNvSpPr txBox="1">
            <a:spLocks noGrp="1"/>
          </p:cNvSpPr>
          <p:nvPr>
            <p:ph type="body" idx="1"/>
          </p:nvPr>
        </p:nvSpPr>
        <p:spPr>
          <a:xfrm>
            <a:off x="0" y="804900"/>
            <a:ext cx="9097500" cy="4338600"/>
          </a:xfrm>
          <a:prstGeom prst="rect">
            <a:avLst/>
          </a:prstGeom>
        </p:spPr>
        <p:txBody>
          <a:bodyPr spcFirstLastPara="1" wrap="square" lIns="91425" tIns="91425" rIns="91425" bIns="91425" anchor="t" anchorCtr="0">
            <a:normAutofit fontScale="85000" lnSpcReduction="10000"/>
          </a:bodyPr>
          <a:lstStyle/>
          <a:p>
            <a:pPr marL="457200" marR="0" lvl="0" indent="-314960" algn="l" rtl="0">
              <a:lnSpc>
                <a:spcPct val="115000"/>
              </a:lnSpc>
              <a:spcBef>
                <a:spcPts val="0"/>
              </a:spcBef>
              <a:spcAft>
                <a:spcPts val="0"/>
              </a:spcAft>
              <a:buClr>
                <a:schemeClr val="dk1"/>
              </a:buClr>
              <a:buSzPct val="100000"/>
              <a:buChar char="●"/>
            </a:pPr>
            <a:r>
              <a:rPr lang="en-GB" sz="1600">
                <a:solidFill>
                  <a:schemeClr val="dk1"/>
                </a:solidFill>
              </a:rPr>
              <a:t>The artificial neurons we use today are slightly different from the perceptron we looked at before, the difference is the activation function. </a:t>
            </a:r>
            <a:br>
              <a:rPr lang="en-GB" sz="1600">
                <a:solidFill>
                  <a:schemeClr val="dk1"/>
                </a:solidFill>
              </a:rPr>
            </a:br>
            <a:r>
              <a:rPr lang="en-GB" sz="1600">
                <a:solidFill>
                  <a:schemeClr val="dk1"/>
                </a:solidFill>
              </a:rPr>
              <a:t>NEED:</a:t>
            </a:r>
            <a:endParaRPr sz="1600">
              <a:solidFill>
                <a:schemeClr val="dk1"/>
              </a:solidFill>
            </a:endParaRPr>
          </a:p>
          <a:p>
            <a:pPr marL="457200" marR="0" lvl="0" indent="-314960" algn="l" rtl="0">
              <a:lnSpc>
                <a:spcPct val="115000"/>
              </a:lnSpc>
              <a:spcBef>
                <a:spcPts val="0"/>
              </a:spcBef>
              <a:spcAft>
                <a:spcPts val="0"/>
              </a:spcAft>
              <a:buClr>
                <a:schemeClr val="dk1"/>
              </a:buClr>
              <a:buSzPct val="100000"/>
              <a:buChar char="●"/>
            </a:pPr>
            <a:r>
              <a:rPr lang="en-GB" sz="1600">
                <a:solidFill>
                  <a:schemeClr val="dk1"/>
                </a:solidFill>
              </a:rPr>
              <a:t>The thresholding logic used by a perceptron is very harsh. </a:t>
            </a:r>
            <a:endParaRPr sz="1600">
              <a:solidFill>
                <a:schemeClr val="dk1"/>
              </a:solidFill>
            </a:endParaRPr>
          </a:p>
          <a:p>
            <a:pPr marL="457200" marR="0" lvl="0" indent="-314960" algn="l" rtl="0">
              <a:lnSpc>
                <a:spcPct val="115000"/>
              </a:lnSpc>
              <a:spcBef>
                <a:spcPts val="0"/>
              </a:spcBef>
              <a:spcAft>
                <a:spcPts val="0"/>
              </a:spcAft>
              <a:buClr>
                <a:schemeClr val="dk1"/>
              </a:buClr>
              <a:buSzPct val="100000"/>
              <a:buChar char="●"/>
            </a:pPr>
            <a:r>
              <a:rPr lang="en-GB" sz="1600">
                <a:solidFill>
                  <a:schemeClr val="dk1"/>
                </a:solidFill>
              </a:rPr>
              <a:t>For example, if you look at a problem of deciding if I will be watching a movie or not, based only on one real-valued input (x_1 = criticsRating) and if the threshold we set is 0.5 (w_0 = -0.5) and w_1= 1 then our setup would look like this:</a:t>
            </a:r>
            <a:endParaRPr sz="1600">
              <a:solidFill>
                <a:schemeClr val="dk1"/>
              </a:solidFill>
            </a:endParaRPr>
          </a:p>
          <a:p>
            <a:pPr marL="0" marR="0" lvl="0" indent="0" algn="l" rtl="0">
              <a:lnSpc>
                <a:spcPct val="115000"/>
              </a:lnSpc>
              <a:spcBef>
                <a:spcPts val="1200"/>
              </a:spcBef>
              <a:spcAft>
                <a:spcPts val="0"/>
              </a:spcAft>
              <a:buNone/>
            </a:pPr>
            <a:endParaRPr sz="1600">
              <a:solidFill>
                <a:schemeClr val="dk1"/>
              </a:solidFill>
            </a:endParaRPr>
          </a:p>
          <a:p>
            <a:pPr marL="0" marR="0" lvl="0" indent="0" algn="l" rtl="0">
              <a:lnSpc>
                <a:spcPct val="115000"/>
              </a:lnSpc>
              <a:spcBef>
                <a:spcPts val="1200"/>
              </a:spcBef>
              <a:spcAft>
                <a:spcPts val="0"/>
              </a:spcAft>
              <a:buNone/>
            </a:pPr>
            <a:endParaRPr sz="1600">
              <a:solidFill>
                <a:schemeClr val="dk1"/>
              </a:solidFill>
            </a:endParaRPr>
          </a:p>
          <a:p>
            <a:pPr marL="0" marR="0" lvl="0" indent="0" algn="l" rtl="0">
              <a:lnSpc>
                <a:spcPct val="115000"/>
              </a:lnSpc>
              <a:spcBef>
                <a:spcPts val="1200"/>
              </a:spcBef>
              <a:spcAft>
                <a:spcPts val="0"/>
              </a:spcAft>
              <a:buNone/>
            </a:pPr>
            <a:endParaRPr sz="1600">
              <a:solidFill>
                <a:schemeClr val="dk1"/>
              </a:solidFill>
            </a:endParaRPr>
          </a:p>
          <a:p>
            <a:pPr marL="0" marR="0" lvl="0" indent="0" algn="l" rtl="0">
              <a:lnSpc>
                <a:spcPct val="115000"/>
              </a:lnSpc>
              <a:spcBef>
                <a:spcPts val="1200"/>
              </a:spcBef>
              <a:spcAft>
                <a:spcPts val="0"/>
              </a:spcAft>
              <a:buNone/>
            </a:pPr>
            <a:endParaRPr sz="1600">
              <a:solidFill>
                <a:schemeClr val="dk1"/>
              </a:solidFill>
            </a:endParaRPr>
          </a:p>
          <a:p>
            <a:pPr marL="457200" marR="0" lvl="0" indent="-314960" algn="l" rtl="0">
              <a:lnSpc>
                <a:spcPct val="115000"/>
              </a:lnSpc>
              <a:spcBef>
                <a:spcPts val="1200"/>
              </a:spcBef>
              <a:spcAft>
                <a:spcPts val="0"/>
              </a:spcAft>
              <a:buClr>
                <a:schemeClr val="dk1"/>
              </a:buClr>
              <a:buSzPct val="100000"/>
              <a:buChar char="●"/>
            </a:pPr>
            <a:r>
              <a:rPr lang="en-GB" sz="1600">
                <a:solidFill>
                  <a:schemeClr val="dk1"/>
                </a:solidFill>
              </a:rPr>
              <a:t>What would be the decision for a movie with criticsRating = 0.51? Yes!</a:t>
            </a:r>
            <a:endParaRPr sz="1600">
              <a:solidFill>
                <a:schemeClr val="dk1"/>
              </a:solidFill>
            </a:endParaRPr>
          </a:p>
          <a:p>
            <a:pPr marL="457200" marR="0" lvl="0" indent="-314960" algn="l" rtl="0">
              <a:lnSpc>
                <a:spcPct val="115000"/>
              </a:lnSpc>
              <a:spcBef>
                <a:spcPts val="0"/>
              </a:spcBef>
              <a:spcAft>
                <a:spcPts val="0"/>
              </a:spcAft>
              <a:buClr>
                <a:schemeClr val="dk1"/>
              </a:buClr>
              <a:buSzPct val="100000"/>
              <a:buChar char="●"/>
            </a:pPr>
            <a:r>
              <a:rPr lang="en-GB" sz="1600">
                <a:solidFill>
                  <a:schemeClr val="dk1"/>
                </a:solidFill>
              </a:rPr>
              <a:t>What would be the decision for a movie with criticsRating = 0.49? No! </a:t>
            </a:r>
            <a:endParaRPr sz="1600">
              <a:solidFill>
                <a:schemeClr val="dk1"/>
              </a:solidFill>
            </a:endParaRPr>
          </a:p>
          <a:p>
            <a:pPr marL="457200" marR="0" lvl="0" indent="-314960" algn="l" rtl="0">
              <a:lnSpc>
                <a:spcPct val="115000"/>
              </a:lnSpc>
              <a:spcBef>
                <a:spcPts val="0"/>
              </a:spcBef>
              <a:spcAft>
                <a:spcPts val="0"/>
              </a:spcAft>
              <a:buClr>
                <a:schemeClr val="dk1"/>
              </a:buClr>
              <a:buSzPct val="100000"/>
              <a:buChar char="●"/>
            </a:pPr>
            <a:r>
              <a:rPr lang="en-GB" sz="1600">
                <a:solidFill>
                  <a:schemeClr val="dk1"/>
                </a:solidFill>
              </a:rPr>
              <a:t>Isn’t its harsh that we would watch a movie with a rating of 0.51 but not the one with a rating of 0.49?? </a:t>
            </a:r>
            <a:endParaRPr sz="1600">
              <a:solidFill>
                <a:schemeClr val="dk1"/>
              </a:solidFill>
            </a:endParaRPr>
          </a:p>
          <a:p>
            <a:pPr marL="457200" marR="0" lvl="0" indent="-314960" algn="l" rtl="0">
              <a:lnSpc>
                <a:spcPct val="115000"/>
              </a:lnSpc>
              <a:spcBef>
                <a:spcPts val="0"/>
              </a:spcBef>
              <a:spcAft>
                <a:spcPts val="0"/>
              </a:spcAft>
              <a:buClr>
                <a:schemeClr val="dk1"/>
              </a:buClr>
              <a:buSzPct val="100000"/>
              <a:buChar char="●"/>
            </a:pPr>
            <a:r>
              <a:rPr lang="en-GB" sz="1600">
                <a:solidFill>
                  <a:schemeClr val="dk1"/>
                </a:solidFill>
              </a:rPr>
              <a:t>Yes it is - and This is where Sigmoid comes into the picture.</a:t>
            </a:r>
            <a:endParaRPr sz="1600">
              <a:solidFill>
                <a:srgbClr val="292929"/>
              </a:solidFill>
              <a:highlight>
                <a:srgbClr val="FFFFFF"/>
              </a:highlight>
              <a:latin typeface="Georgia"/>
              <a:ea typeface="Georgia"/>
              <a:cs typeface="Georgia"/>
              <a:sym typeface="Georgia"/>
            </a:endParaRPr>
          </a:p>
        </p:txBody>
      </p:sp>
      <p:pic>
        <p:nvPicPr>
          <p:cNvPr id="227" name="Google Shape;227;p39"/>
          <p:cNvPicPr preferRelativeResize="0"/>
          <p:nvPr/>
        </p:nvPicPr>
        <p:blipFill>
          <a:blip r:embed="rId3">
            <a:alphaModFix/>
          </a:blip>
          <a:stretch>
            <a:fillRect/>
          </a:stretch>
        </p:blipFill>
        <p:spPr>
          <a:xfrm>
            <a:off x="6512075" y="2394300"/>
            <a:ext cx="2440300" cy="1759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387525"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A Little History</a:t>
            </a:r>
            <a:endParaRPr/>
          </a:p>
        </p:txBody>
      </p:sp>
      <p:sp>
        <p:nvSpPr>
          <p:cNvPr id="71" name="Google Shape;71;p16"/>
          <p:cNvSpPr txBox="1">
            <a:spLocks noGrp="1"/>
          </p:cNvSpPr>
          <p:nvPr>
            <p:ph type="body" idx="1"/>
          </p:nvPr>
        </p:nvSpPr>
        <p:spPr>
          <a:xfrm>
            <a:off x="113950" y="572700"/>
            <a:ext cx="8896800" cy="2911800"/>
          </a:xfrm>
          <a:prstGeom prst="rect">
            <a:avLst/>
          </a:prstGeom>
        </p:spPr>
        <p:txBody>
          <a:bodyPr spcFirstLastPara="1" wrap="square" lIns="91425" tIns="91425" rIns="91425" bIns="91425" anchor="t" anchorCtr="0">
            <a:normAutofit fontScale="77500" lnSpcReduction="20000"/>
          </a:bodyPr>
          <a:lstStyle/>
          <a:p>
            <a:pPr marL="457200" lvl="0" indent="-317182" algn="just" rtl="0">
              <a:spcBef>
                <a:spcPts val="0"/>
              </a:spcBef>
              <a:spcAft>
                <a:spcPts val="0"/>
              </a:spcAft>
              <a:buClr>
                <a:schemeClr val="dk1"/>
              </a:buClr>
              <a:buSzPct val="100000"/>
              <a:buChar char="●"/>
            </a:pPr>
            <a:r>
              <a:rPr lang="en-GB">
                <a:solidFill>
                  <a:schemeClr val="dk1"/>
                </a:solidFill>
              </a:rPr>
              <a:t>Reticular Theory: Nervous system is a single continuous network as opposed to a network of many discrete cells - Joseph von Gerlach</a:t>
            </a:r>
            <a:endParaRPr>
              <a:solidFill>
                <a:schemeClr val="dk1"/>
              </a:solidFill>
            </a:endParaRPr>
          </a:p>
          <a:p>
            <a:pPr marL="457200" lvl="0" indent="-317182" algn="just" rtl="0">
              <a:spcBef>
                <a:spcPts val="0"/>
              </a:spcBef>
              <a:spcAft>
                <a:spcPts val="0"/>
              </a:spcAft>
              <a:buClr>
                <a:schemeClr val="dk1"/>
              </a:buClr>
              <a:buSzPct val="100000"/>
              <a:buChar char="●"/>
            </a:pPr>
            <a:r>
              <a:rPr lang="en-GB">
                <a:solidFill>
                  <a:schemeClr val="dk1"/>
                </a:solidFill>
              </a:rPr>
              <a:t>Staining Technique: Camillo golgi discovered a chemical reaction that allowed him to examine nervous tissue in much greater detail than ever before - he was proponent of reticular theory</a:t>
            </a:r>
            <a:endParaRPr>
              <a:solidFill>
                <a:schemeClr val="dk1"/>
              </a:solidFill>
            </a:endParaRPr>
          </a:p>
          <a:p>
            <a:pPr marL="457200" lvl="0" indent="-317182" algn="just" rtl="0">
              <a:spcBef>
                <a:spcPts val="0"/>
              </a:spcBef>
              <a:spcAft>
                <a:spcPts val="0"/>
              </a:spcAft>
              <a:buClr>
                <a:schemeClr val="dk1"/>
              </a:buClr>
              <a:buSzPct val="100000"/>
              <a:buChar char="●"/>
            </a:pPr>
            <a:r>
              <a:rPr lang="en-GB">
                <a:solidFill>
                  <a:schemeClr val="dk1"/>
                </a:solidFill>
              </a:rPr>
              <a:t>Neuron Doctrine: Santiago Ramon Cajal used golgi’s techniques to study the nervous system and proposed that it is actually made up of discrete individual cells forming a network ( opposed to single continuous network)</a:t>
            </a:r>
            <a:endParaRPr>
              <a:solidFill>
                <a:schemeClr val="dk1"/>
              </a:solidFill>
            </a:endParaRPr>
          </a:p>
          <a:p>
            <a:pPr marL="457200" lvl="0" indent="-317182" algn="just" rtl="0">
              <a:spcBef>
                <a:spcPts val="0"/>
              </a:spcBef>
              <a:spcAft>
                <a:spcPts val="0"/>
              </a:spcAft>
              <a:buClr>
                <a:schemeClr val="dk1"/>
              </a:buClr>
              <a:buSzPct val="100000"/>
              <a:buChar char="●"/>
            </a:pPr>
            <a:r>
              <a:rPr lang="en-GB">
                <a:solidFill>
                  <a:schemeClr val="dk1"/>
                </a:solidFill>
              </a:rPr>
              <a:t>The Term Neuron: coined by Heinrich wilhelm gottfried around 1891 - further consolidated the Neuron doctrine - also coined the word chromosome</a:t>
            </a:r>
            <a:endParaRPr>
              <a:solidFill>
                <a:schemeClr val="dk1"/>
              </a:solidFill>
            </a:endParaRPr>
          </a:p>
          <a:p>
            <a:pPr marL="457200" lvl="0" indent="-317182" algn="just" rtl="0">
              <a:spcBef>
                <a:spcPts val="0"/>
              </a:spcBef>
              <a:spcAft>
                <a:spcPts val="0"/>
              </a:spcAft>
              <a:buClr>
                <a:schemeClr val="dk1"/>
              </a:buClr>
              <a:buSzPct val="100000"/>
              <a:buChar char="●"/>
            </a:pPr>
            <a:r>
              <a:rPr lang="en-GB">
                <a:solidFill>
                  <a:schemeClr val="dk1"/>
                </a:solidFill>
              </a:rPr>
              <a:t>Nobel prize: Both Golgi (Reticular theory)and Cayal (Neuron Doctrine) were jointly awarded the 1906 nobel prize for medicine.</a:t>
            </a:r>
            <a:endParaRPr>
              <a:solidFill>
                <a:schemeClr val="dk1"/>
              </a:solidFill>
            </a:endParaRPr>
          </a:p>
          <a:p>
            <a:pPr marL="457200" lvl="0" indent="-317182" algn="just" rtl="0">
              <a:spcBef>
                <a:spcPts val="0"/>
              </a:spcBef>
              <a:spcAft>
                <a:spcPts val="0"/>
              </a:spcAft>
              <a:buClr>
                <a:schemeClr val="dk1"/>
              </a:buClr>
              <a:buSzPct val="100000"/>
              <a:buChar char="●"/>
            </a:pPr>
            <a:r>
              <a:rPr lang="en-GB">
                <a:solidFill>
                  <a:schemeClr val="dk1"/>
                </a:solidFill>
              </a:rPr>
              <a:t>In 1950s electron microscopy finally confirmed the neuron doctrine by unambiguously demonstrating that nerve cells were individual cells interconnected through synapses (a network of many individual neurons)</a:t>
            </a:r>
            <a:endParaRPr>
              <a:solidFill>
                <a:schemeClr val="dk1"/>
              </a:solidFill>
            </a:endParaRPr>
          </a:p>
        </p:txBody>
      </p:sp>
      <p:pic>
        <p:nvPicPr>
          <p:cNvPr id="72" name="Google Shape;72;p16"/>
          <p:cNvPicPr preferRelativeResize="0"/>
          <p:nvPr/>
        </p:nvPicPr>
        <p:blipFill>
          <a:blip r:embed="rId3">
            <a:alphaModFix/>
          </a:blip>
          <a:stretch>
            <a:fillRect/>
          </a:stretch>
        </p:blipFill>
        <p:spPr>
          <a:xfrm>
            <a:off x="228225" y="3564425"/>
            <a:ext cx="8839199" cy="1579077"/>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40"/>
          <p:cNvSpPr txBox="1">
            <a:spLocks noGrp="1"/>
          </p:cNvSpPr>
          <p:nvPr>
            <p:ph type="body" idx="1"/>
          </p:nvPr>
        </p:nvSpPr>
        <p:spPr>
          <a:xfrm>
            <a:off x="311700" y="3613225"/>
            <a:ext cx="8520600" cy="13974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chemeClr val="dk1"/>
              </a:buClr>
              <a:buSzPts val="1600"/>
              <a:buChar char="●"/>
            </a:pPr>
            <a:r>
              <a:rPr lang="en-GB" sz="1600">
                <a:solidFill>
                  <a:schemeClr val="dk1"/>
                </a:solidFill>
              </a:rPr>
              <a:t>But for most real-world applications we would expect a smoother decision function which gradually changes from 0 to 1.</a:t>
            </a:r>
            <a:endParaRPr/>
          </a:p>
        </p:txBody>
      </p:sp>
      <p:pic>
        <p:nvPicPr>
          <p:cNvPr id="233" name="Google Shape;233;p40"/>
          <p:cNvPicPr preferRelativeResize="0"/>
          <p:nvPr/>
        </p:nvPicPr>
        <p:blipFill>
          <a:blip r:embed="rId3">
            <a:alphaModFix/>
          </a:blip>
          <a:stretch>
            <a:fillRect/>
          </a:stretch>
        </p:blipFill>
        <p:spPr>
          <a:xfrm>
            <a:off x="1898475" y="1068563"/>
            <a:ext cx="5347059" cy="2406175"/>
          </a:xfrm>
          <a:prstGeom prst="rect">
            <a:avLst/>
          </a:prstGeom>
          <a:noFill/>
          <a:ln>
            <a:noFill/>
          </a:ln>
        </p:spPr>
      </p:pic>
      <p:sp>
        <p:nvSpPr>
          <p:cNvPr id="234" name="Google Shape;234;p40"/>
          <p:cNvSpPr txBox="1"/>
          <p:nvPr/>
        </p:nvSpPr>
        <p:spPr>
          <a:xfrm>
            <a:off x="367200" y="215775"/>
            <a:ext cx="8520600" cy="1280700"/>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Clr>
                <a:schemeClr val="dk1"/>
              </a:buClr>
              <a:buSzPts val="1600"/>
              <a:buChar char="●"/>
            </a:pPr>
            <a:r>
              <a:rPr lang="en-GB" sz="1600">
                <a:solidFill>
                  <a:schemeClr val="dk1"/>
                </a:solidFill>
              </a:rPr>
              <a:t>The harsh thresholding is not attributed to specific problem, but the characteristic of the perceptron function itself behaves like a step function. So it could be with any problem. There will be this sudden change in the decision (from 0 to 1) when z value crosses the threshold (-w_0).</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41"/>
          <p:cNvSpPr txBox="1">
            <a:spLocks noGrp="1"/>
          </p:cNvSpPr>
          <p:nvPr>
            <p:ph type="title"/>
          </p:nvPr>
        </p:nvSpPr>
        <p:spPr>
          <a:xfrm>
            <a:off x="364300" y="2346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Threshold and Activation function</a:t>
            </a:r>
            <a:endParaRPr/>
          </a:p>
        </p:txBody>
      </p:sp>
      <p:sp>
        <p:nvSpPr>
          <p:cNvPr id="240" name="Google Shape;240;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GB">
                <a:solidFill>
                  <a:schemeClr val="dk1"/>
                </a:solidFill>
              </a:rPr>
              <a:t>American election: 50% seats </a:t>
            </a:r>
            <a:br>
              <a:rPr lang="en-GB">
                <a:solidFill>
                  <a:schemeClr val="dk1"/>
                </a:solidFill>
              </a:rPr>
            </a:br>
            <a:r>
              <a:rPr lang="en-GB">
                <a:solidFill>
                  <a:schemeClr val="dk1"/>
                </a:solidFill>
              </a:rPr>
              <a:t>Or</a:t>
            </a:r>
            <a:br>
              <a:rPr lang="en-GB">
                <a:solidFill>
                  <a:schemeClr val="dk1"/>
                </a:solidFill>
              </a:rPr>
            </a:br>
            <a:r>
              <a:rPr lang="en-GB">
                <a:solidFill>
                  <a:schemeClr val="dk1"/>
                </a:solidFill>
              </a:rPr>
              <a:t> Scottish independence referendum</a:t>
            </a:r>
            <a:endParaRPr>
              <a:solidFill>
                <a:schemeClr val="dk1"/>
              </a:solidFill>
            </a:endParaRPr>
          </a:p>
          <a:p>
            <a:pPr marL="0" lvl="0" indent="0" algn="l" rtl="0">
              <a:spcBef>
                <a:spcPts val="1200"/>
              </a:spcBef>
              <a:spcAft>
                <a:spcPts val="0"/>
              </a:spcAft>
              <a:buNone/>
            </a:pPr>
            <a:r>
              <a:rPr lang="en-GB" b="1">
                <a:solidFill>
                  <a:schemeClr val="dk1"/>
                </a:solidFill>
              </a:rPr>
              <a:t>Step function</a:t>
            </a:r>
            <a:r>
              <a:rPr lang="en-GB">
                <a:solidFill>
                  <a:schemeClr val="dk1"/>
                </a:solidFill>
              </a:rPr>
              <a:t>: seats&gt;50 = 1 Winner---e.g. 51%</a:t>
            </a:r>
            <a:br>
              <a:rPr lang="en-GB">
                <a:solidFill>
                  <a:schemeClr val="dk1"/>
                </a:solidFill>
              </a:rPr>
            </a:br>
            <a:r>
              <a:rPr lang="en-GB">
                <a:solidFill>
                  <a:schemeClr val="dk1"/>
                </a:solidFill>
              </a:rPr>
              <a:t>			  seats&lt;50 = 0, loser ----e.g 49%</a:t>
            </a:r>
            <a:endParaRPr>
              <a:solidFill>
                <a:schemeClr val="dk1"/>
              </a:solidFill>
            </a:endParaRPr>
          </a:p>
          <a:p>
            <a:pPr marL="0" lvl="0" indent="0" algn="l" rtl="0">
              <a:spcBef>
                <a:spcPts val="1200"/>
              </a:spcBef>
              <a:spcAft>
                <a:spcPts val="0"/>
              </a:spcAft>
              <a:buNone/>
            </a:pPr>
            <a:r>
              <a:rPr lang="en-GB">
                <a:solidFill>
                  <a:schemeClr val="dk1"/>
                </a:solidFill>
              </a:rPr>
              <a:t>..Very edgy. 51 and 49 are not very different. What about the vote/opinion of 49% people!</a:t>
            </a:r>
            <a:endParaRPr>
              <a:solidFill>
                <a:schemeClr val="dk1"/>
              </a:solidFill>
            </a:endParaRPr>
          </a:p>
          <a:p>
            <a:pPr marL="0" lvl="0" indent="0" algn="l" rtl="0">
              <a:spcBef>
                <a:spcPts val="1200"/>
              </a:spcBef>
              <a:spcAft>
                <a:spcPts val="1200"/>
              </a:spcAft>
              <a:buNone/>
            </a:pPr>
            <a:r>
              <a:rPr lang="en-GB" b="1">
                <a:solidFill>
                  <a:schemeClr val="dk1"/>
                </a:solidFill>
              </a:rPr>
              <a:t>Sigmoid function (activation):</a:t>
            </a:r>
            <a:r>
              <a:rPr lang="en-GB">
                <a:solidFill>
                  <a:schemeClr val="dk1"/>
                </a:solidFill>
              </a:rPr>
              <a:t> smooth the curve</a:t>
            </a:r>
            <a:br>
              <a:rPr lang="en-GB">
                <a:solidFill>
                  <a:schemeClr val="dk1"/>
                </a:solidFill>
              </a:rPr>
            </a:br>
            <a:r>
              <a:rPr lang="en-GB">
                <a:solidFill>
                  <a:schemeClr val="dk1"/>
                </a:solidFill>
              </a:rPr>
              <a:t>seats&gt;= 60, winner</a:t>
            </a:r>
            <a:br>
              <a:rPr lang="en-GB">
                <a:solidFill>
                  <a:schemeClr val="dk1"/>
                </a:solidFill>
              </a:rPr>
            </a:br>
            <a:r>
              <a:rPr lang="en-GB">
                <a:solidFill>
                  <a:schemeClr val="dk1"/>
                </a:solidFill>
              </a:rPr>
              <a:t>seat&lt;= 40, loser</a:t>
            </a:r>
            <a:br>
              <a:rPr lang="en-GB">
                <a:solidFill>
                  <a:schemeClr val="dk1"/>
                </a:solidFill>
              </a:rPr>
            </a:br>
            <a:r>
              <a:rPr lang="en-GB">
                <a:solidFill>
                  <a:schemeClr val="dk1"/>
                </a:solidFill>
              </a:rPr>
              <a:t>More Significant difference of opinion. Could be implemented. </a:t>
            </a:r>
            <a:endParaRPr>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2" name="Google Shape;252;p43"/>
          <p:cNvSpPr txBox="1">
            <a:spLocks noGrp="1"/>
          </p:cNvSpPr>
          <p:nvPr>
            <p:ph type="body" idx="1"/>
          </p:nvPr>
        </p:nvSpPr>
        <p:spPr>
          <a:xfrm>
            <a:off x="311700" y="1542370"/>
            <a:ext cx="8520600" cy="27727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770"/>
              <a:buNone/>
            </a:pPr>
            <a:r>
              <a:rPr lang="en-GB" sz="1700" dirty="0">
                <a:solidFill>
                  <a:schemeClr val="dk1"/>
                </a:solidFill>
                <a:highlight>
                  <a:srgbClr val="FFFFFF"/>
                </a:highlight>
              </a:rPr>
              <a:t>A </a:t>
            </a:r>
            <a:r>
              <a:rPr lang="en-GB" sz="1700" b="1" dirty="0">
                <a:solidFill>
                  <a:schemeClr val="dk1"/>
                </a:solidFill>
                <a:highlight>
                  <a:srgbClr val="FFFFFF"/>
                </a:highlight>
              </a:rPr>
              <a:t>single</a:t>
            </a:r>
            <a:r>
              <a:rPr lang="en-GB" sz="1700" dirty="0">
                <a:solidFill>
                  <a:schemeClr val="dk1"/>
                </a:solidFill>
                <a:highlight>
                  <a:srgbClr val="FFFFFF"/>
                </a:highlight>
              </a:rPr>
              <a:t> </a:t>
            </a:r>
            <a:r>
              <a:rPr lang="en-GB" sz="1700" i="1" dirty="0">
                <a:solidFill>
                  <a:schemeClr val="dk1"/>
                </a:solidFill>
                <a:highlight>
                  <a:srgbClr val="FFFFFF"/>
                </a:highlight>
              </a:rPr>
              <a:t>perceptron</a:t>
            </a:r>
            <a:r>
              <a:rPr lang="en-GB" sz="1700" dirty="0">
                <a:solidFill>
                  <a:schemeClr val="dk1"/>
                </a:solidFill>
                <a:highlight>
                  <a:srgbClr val="FFFFFF"/>
                </a:highlight>
              </a:rPr>
              <a:t> cannot learn to separate the data that are non-linear in nature.(</a:t>
            </a:r>
            <a:r>
              <a:rPr lang="en-GB" sz="1700" dirty="0" err="1">
                <a:solidFill>
                  <a:schemeClr val="dk1"/>
                </a:solidFill>
                <a:highlight>
                  <a:srgbClr val="FFFFFF"/>
                </a:highlight>
              </a:rPr>
              <a:t>Minsky</a:t>
            </a:r>
            <a:r>
              <a:rPr lang="en-GB" sz="1700" dirty="0">
                <a:solidFill>
                  <a:schemeClr val="dk1"/>
                </a:solidFill>
                <a:highlight>
                  <a:srgbClr val="FFFFFF"/>
                </a:highlight>
              </a:rPr>
              <a:t> &amp; </a:t>
            </a:r>
            <a:r>
              <a:rPr lang="en-GB" sz="1700" dirty="0" err="1">
                <a:solidFill>
                  <a:schemeClr val="dk1"/>
                </a:solidFill>
                <a:highlight>
                  <a:srgbClr val="FFFFFF"/>
                </a:highlight>
              </a:rPr>
              <a:t>Pappert</a:t>
            </a:r>
            <a:r>
              <a:rPr lang="en-GB" sz="1700" dirty="0">
                <a:solidFill>
                  <a:schemeClr val="dk1"/>
                </a:solidFill>
                <a:highlight>
                  <a:srgbClr val="FFFFFF"/>
                </a:highlight>
              </a:rPr>
              <a:t> 1969 - led to AI Winter)</a:t>
            </a:r>
            <a:endParaRPr sz="1700" dirty="0">
              <a:solidFill>
                <a:schemeClr val="dk1"/>
              </a:solidFill>
            </a:endParaRPr>
          </a:p>
          <a:p>
            <a:pPr marL="0" lvl="0" indent="457200" algn="l" rtl="0">
              <a:spcBef>
                <a:spcPts val="1200"/>
              </a:spcBef>
              <a:spcAft>
                <a:spcPts val="0"/>
              </a:spcAft>
              <a:buSzPts val="770"/>
              <a:buNone/>
            </a:pPr>
            <a:r>
              <a:rPr lang="en-GB" sz="1700" dirty="0">
                <a:solidFill>
                  <a:schemeClr val="dk1"/>
                </a:solidFill>
                <a:highlight>
                  <a:srgbClr val="FFFFFF"/>
                </a:highlight>
              </a:rPr>
              <a:t>...Later research shows, that Multi-layered Perceptron Network can separate non-linear data.</a:t>
            </a:r>
            <a:endParaRPr sz="1700" dirty="0">
              <a:solidFill>
                <a:schemeClr val="dk1"/>
              </a:solidFill>
              <a:highlight>
                <a:srgbClr val="FFFFFF"/>
              </a:highlight>
            </a:endParaRPr>
          </a:p>
          <a:p>
            <a:pPr marL="0" lvl="0" indent="457200" algn="l" rtl="0">
              <a:spcBef>
                <a:spcPts val="1200"/>
              </a:spcBef>
              <a:spcAft>
                <a:spcPts val="1200"/>
              </a:spcAft>
              <a:buSzPts val="770"/>
              <a:buNone/>
            </a:pPr>
            <a:r>
              <a:rPr lang="en-GB" sz="1700" i="1" dirty="0" err="1">
                <a:solidFill>
                  <a:schemeClr val="dk1"/>
                </a:solidFill>
                <a:highlight>
                  <a:srgbClr val="FFFFFF"/>
                </a:highlight>
              </a:rPr>
              <a:t>So.</a:t>
            </a:r>
            <a:r>
              <a:rPr lang="en-GB" sz="1700" i="1" dirty="0">
                <a:solidFill>
                  <a:schemeClr val="dk1"/>
                </a:solidFill>
                <a:highlight>
                  <a:srgbClr val="FFFFFF"/>
                </a:highlight>
              </a:rPr>
              <a:t>..What is a Multilayer Perceptron</a:t>
            </a:r>
            <a:r>
              <a:rPr lang="en-GB" sz="1700" i="1" dirty="0" smtClean="0">
                <a:solidFill>
                  <a:schemeClr val="dk1"/>
                </a:solidFill>
                <a:highlight>
                  <a:srgbClr val="FFFFFF"/>
                </a:highlight>
              </a:rPr>
              <a:t>?</a:t>
            </a:r>
          </a:p>
          <a:p>
            <a:pPr marL="0" lvl="0" indent="457200" algn="l" rtl="0">
              <a:spcBef>
                <a:spcPts val="1200"/>
              </a:spcBef>
              <a:spcAft>
                <a:spcPts val="1200"/>
              </a:spcAft>
              <a:buSzPts val="770"/>
              <a:buNone/>
            </a:pPr>
            <a:r>
              <a:rPr lang="en-US" sz="1700" i="1" dirty="0" smtClean="0">
                <a:solidFill>
                  <a:schemeClr val="dk1"/>
                </a:solidFill>
                <a:highlight>
                  <a:srgbClr val="FFFFFF"/>
                </a:highlight>
              </a:rPr>
              <a:t>But before that…What is an Artificial Neural Network?</a:t>
            </a:r>
            <a:endParaRPr sz="1700" i="1" dirty="0">
              <a:solidFill>
                <a:schemeClr val="dk1"/>
              </a:solidFill>
              <a:highlight>
                <a:srgbClr val="FFFFFF"/>
              </a:highlight>
            </a:endParaRPr>
          </a:p>
        </p:txBody>
      </p:sp>
      <p:sp>
        <p:nvSpPr>
          <p:cNvPr id="3" name="TextBox 2"/>
          <p:cNvSpPr txBox="1"/>
          <p:nvPr/>
        </p:nvSpPr>
        <p:spPr>
          <a:xfrm>
            <a:off x="1839073" y="575353"/>
            <a:ext cx="5167901" cy="369332"/>
          </a:xfrm>
          <a:prstGeom prst="rect">
            <a:avLst/>
          </a:prstGeom>
          <a:noFill/>
        </p:spPr>
        <p:txBody>
          <a:bodyPr wrap="square" rtlCol="0">
            <a:spAutoFit/>
          </a:bodyPr>
          <a:lstStyle/>
          <a:p>
            <a:r>
              <a:rPr lang="en-US" sz="1800" b="1" dirty="0" smtClean="0"/>
              <a:t>Perceptron &amp; The XOR Problem </a:t>
            </a:r>
            <a:r>
              <a:rPr lang="en-US" b="1" dirty="0" smtClean="0"/>
              <a:t>(Non-Linear Data</a:t>
            </a:r>
            <a:endParaRPr lang="en-US" b="1"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Artificial Neural Network</a:t>
            </a:r>
            <a:endParaRPr lang="en-US" dirty="0"/>
          </a:p>
        </p:txBody>
      </p:sp>
      <p:sp>
        <p:nvSpPr>
          <p:cNvPr id="3" name="Text Placeholder 2"/>
          <p:cNvSpPr>
            <a:spLocks noGrp="1"/>
          </p:cNvSpPr>
          <p:nvPr>
            <p:ph type="body" idx="1"/>
          </p:nvPr>
        </p:nvSpPr>
        <p:spPr/>
        <p:txBody>
          <a:bodyPr/>
          <a:lstStyle/>
          <a:p>
            <a:r>
              <a:rPr lang="en-US" dirty="0" smtClean="0"/>
              <a:t>An artificial “computing </a:t>
            </a:r>
            <a:r>
              <a:rPr lang="en-US" dirty="0"/>
              <a:t>system made up of a number of simple, highly interconnected processing </a:t>
            </a:r>
            <a:r>
              <a:rPr lang="en-US" dirty="0" smtClean="0"/>
              <a:t>elements (Perceptron/Neuron), </a:t>
            </a:r>
            <a:r>
              <a:rPr lang="en-US" dirty="0"/>
              <a:t>which process information by their dynamic state response to external inputs</a:t>
            </a:r>
            <a:r>
              <a:rPr lang="en-US" dirty="0" smtClean="0"/>
              <a:t>.“ inspired </a:t>
            </a:r>
            <a:r>
              <a:rPr lang="en-US" dirty="0"/>
              <a:t>by the way biological neural networks in the human brain process information.</a:t>
            </a:r>
          </a:p>
          <a:p>
            <a:r>
              <a:rPr lang="en-US" dirty="0" smtClean="0"/>
              <a:t>Multiple interconnected </a:t>
            </a:r>
            <a:r>
              <a:rPr lang="en-US" dirty="0" err="1" smtClean="0"/>
              <a:t>perceptrons</a:t>
            </a:r>
            <a:r>
              <a:rPr lang="en-US" dirty="0" smtClean="0"/>
              <a:t>/neurons makes an artificial neural network.</a:t>
            </a:r>
          </a:p>
          <a:p>
            <a:r>
              <a:rPr lang="en-US" b="1" dirty="0" smtClean="0"/>
              <a:t>Neuron/Perceptron:</a:t>
            </a:r>
            <a:r>
              <a:rPr lang="en-US" dirty="0" smtClean="0"/>
              <a:t> information processing element/unit</a:t>
            </a:r>
            <a:endParaRPr lang="en-US" dirty="0"/>
          </a:p>
        </p:txBody>
      </p:sp>
    </p:spTree>
    <p:extLst>
      <p:ext uri="{BB962C8B-B14F-4D97-AF65-F5344CB8AC3E}">
        <p14:creationId xmlns:p14="http://schemas.microsoft.com/office/powerpoint/2010/main" val="13882670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Types of Artificial Neural Network</a:t>
            </a:r>
            <a:endParaRPr/>
          </a:p>
        </p:txBody>
      </p:sp>
      <p:sp>
        <p:nvSpPr>
          <p:cNvPr id="275" name="Google Shape;275;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solidFill>
                  <a:schemeClr val="dk1"/>
                </a:solidFill>
              </a:rPr>
              <a:t>Based on the information flow, there are basically two types of ANN</a:t>
            </a:r>
            <a:endParaRPr>
              <a:solidFill>
                <a:schemeClr val="dk1"/>
              </a:solidFill>
            </a:endParaRPr>
          </a:p>
          <a:p>
            <a:pPr marL="457200" lvl="0" indent="-342900" algn="l" rtl="0">
              <a:spcBef>
                <a:spcPts val="1200"/>
              </a:spcBef>
              <a:spcAft>
                <a:spcPts val="0"/>
              </a:spcAft>
              <a:buClr>
                <a:schemeClr val="dk1"/>
              </a:buClr>
              <a:buSzPts val="1800"/>
              <a:buChar char="●"/>
            </a:pPr>
            <a:r>
              <a:rPr lang="en-GB">
                <a:solidFill>
                  <a:schemeClr val="dk1"/>
                </a:solidFill>
              </a:rPr>
              <a:t>Feedforward Neural Network (FFNN)</a:t>
            </a:r>
            <a:endParaRPr>
              <a:solidFill>
                <a:schemeClr val="dk1"/>
              </a:solidFill>
            </a:endParaRPr>
          </a:p>
          <a:p>
            <a:pPr marL="914400" lvl="1" indent="-317500" algn="l" rtl="0">
              <a:spcBef>
                <a:spcPts val="0"/>
              </a:spcBef>
              <a:spcAft>
                <a:spcPts val="0"/>
              </a:spcAft>
              <a:buClr>
                <a:schemeClr val="dk1"/>
              </a:buClr>
              <a:buSzPts val="1400"/>
              <a:buChar char="○"/>
            </a:pPr>
            <a:r>
              <a:rPr lang="en-GB">
                <a:solidFill>
                  <a:schemeClr val="dk1"/>
                </a:solidFill>
              </a:rPr>
              <a:t>Multilayer Perceptron (MLP)</a:t>
            </a:r>
            <a:endParaRPr>
              <a:solidFill>
                <a:schemeClr val="dk1"/>
              </a:solidFill>
            </a:endParaRPr>
          </a:p>
          <a:p>
            <a:pPr marL="914400" lvl="1" indent="-317500" algn="l" rtl="0">
              <a:spcBef>
                <a:spcPts val="0"/>
              </a:spcBef>
              <a:spcAft>
                <a:spcPts val="0"/>
              </a:spcAft>
              <a:buClr>
                <a:schemeClr val="dk1"/>
              </a:buClr>
              <a:buSzPts val="1400"/>
              <a:buChar char="○"/>
            </a:pPr>
            <a:r>
              <a:rPr lang="en-GB">
                <a:solidFill>
                  <a:schemeClr val="dk1"/>
                </a:solidFill>
              </a:rPr>
              <a:t>Convolutional Neural Network (CNN)</a:t>
            </a:r>
            <a:br>
              <a:rPr lang="en-GB">
                <a:solidFill>
                  <a:schemeClr val="dk1"/>
                </a:solidFill>
              </a:rPr>
            </a:br>
            <a:endParaRPr>
              <a:solidFill>
                <a:schemeClr val="dk1"/>
              </a:solidFill>
            </a:endParaRPr>
          </a:p>
          <a:p>
            <a:pPr marL="457200" lvl="0" indent="-342900" algn="l" rtl="0">
              <a:spcBef>
                <a:spcPts val="0"/>
              </a:spcBef>
              <a:spcAft>
                <a:spcPts val="0"/>
              </a:spcAft>
              <a:buClr>
                <a:schemeClr val="dk1"/>
              </a:buClr>
              <a:buSzPts val="1800"/>
              <a:buChar char="●"/>
            </a:pPr>
            <a:r>
              <a:rPr lang="en-GB">
                <a:solidFill>
                  <a:schemeClr val="dk1"/>
                </a:solidFill>
              </a:rPr>
              <a:t>Feedback Neural Network (FBNN)</a:t>
            </a:r>
            <a:endParaRPr>
              <a:solidFill>
                <a:schemeClr val="dk1"/>
              </a:solidFill>
            </a:endParaRPr>
          </a:p>
          <a:p>
            <a:pPr marL="914400" lvl="1" indent="-317500" algn="l" rtl="0">
              <a:spcBef>
                <a:spcPts val="0"/>
              </a:spcBef>
              <a:spcAft>
                <a:spcPts val="0"/>
              </a:spcAft>
              <a:buClr>
                <a:schemeClr val="dk1"/>
              </a:buClr>
              <a:buSzPts val="1400"/>
              <a:buChar char="○"/>
            </a:pPr>
            <a:r>
              <a:rPr lang="en-GB">
                <a:solidFill>
                  <a:schemeClr val="dk1"/>
                </a:solidFill>
              </a:rPr>
              <a:t>Recurrent Neural Network (RNN)</a:t>
            </a:r>
            <a:endParaRPr>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8"/>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Multilayer Perceptron</a:t>
            </a:r>
            <a:endParaRPr/>
          </a:p>
        </p:txBody>
      </p:sp>
      <p:sp>
        <p:nvSpPr>
          <p:cNvPr id="281" name="Google Shape;281;p48"/>
          <p:cNvSpPr txBox="1">
            <a:spLocks noGrp="1"/>
          </p:cNvSpPr>
          <p:nvPr>
            <p:ph type="body" idx="1"/>
          </p:nvPr>
        </p:nvSpPr>
        <p:spPr>
          <a:xfrm>
            <a:off x="0" y="572700"/>
            <a:ext cx="9143999" cy="4492460"/>
          </a:xfrm>
          <a:prstGeom prst="rect">
            <a:avLst/>
          </a:prstGeom>
        </p:spPr>
        <p:txBody>
          <a:bodyPr spcFirstLastPara="1" wrap="square" lIns="91425" tIns="91425" rIns="91425" bIns="91425" anchor="t" anchorCtr="0">
            <a:normAutofit fontScale="25000" lnSpcReduction="20000"/>
          </a:bodyPr>
          <a:lstStyle/>
          <a:p>
            <a:pPr marL="457200" lvl="0" indent="-323850" algn="l" rtl="0">
              <a:spcBef>
                <a:spcPts val="0"/>
              </a:spcBef>
              <a:spcAft>
                <a:spcPts val="0"/>
              </a:spcAft>
              <a:buSzPct val="100000"/>
              <a:buChar char="●"/>
            </a:pPr>
            <a:r>
              <a:rPr lang="en-GB" sz="5600" dirty="0">
                <a:solidFill>
                  <a:srgbClr val="090909"/>
                </a:solidFill>
                <a:highlight>
                  <a:srgbClr val="FFFFFF"/>
                </a:highlight>
                <a:latin typeface="Roboto"/>
                <a:ea typeface="Roboto"/>
                <a:cs typeface="Roboto"/>
                <a:sym typeface="Roboto"/>
              </a:rPr>
              <a:t>The solution to XOR  problem is to expand beyond the single-layer architecture by adding an additional layer of units without any direct access to the outside world, known as a hidden layer. This architecture/setup is called Multilayer </a:t>
            </a:r>
            <a:r>
              <a:rPr lang="en-GB" sz="5600" dirty="0" smtClean="0">
                <a:solidFill>
                  <a:srgbClr val="090909"/>
                </a:solidFill>
                <a:highlight>
                  <a:srgbClr val="FFFFFF"/>
                </a:highlight>
                <a:latin typeface="Roboto"/>
                <a:ea typeface="Roboto"/>
                <a:cs typeface="Roboto"/>
                <a:sym typeface="Roboto"/>
              </a:rPr>
              <a:t>Perceptron</a:t>
            </a:r>
            <a:endParaRPr sz="5600" dirty="0" smtClean="0">
              <a:solidFill>
                <a:srgbClr val="090909"/>
              </a:solidFill>
              <a:highlight>
                <a:srgbClr val="FFFFFF"/>
              </a:highlight>
              <a:latin typeface="Roboto"/>
              <a:ea typeface="Roboto"/>
              <a:cs typeface="Roboto"/>
              <a:sym typeface="Roboto"/>
            </a:endParaRPr>
          </a:p>
          <a:p>
            <a:pPr marL="457200" lvl="0" indent="-323850" algn="l" rtl="0">
              <a:spcBef>
                <a:spcPts val="0"/>
              </a:spcBef>
              <a:spcAft>
                <a:spcPts val="0"/>
              </a:spcAft>
              <a:buSzPct val="100000"/>
              <a:buChar char="●"/>
            </a:pPr>
            <a:r>
              <a:rPr lang="en-GB" sz="5600" dirty="0" smtClean="0">
                <a:solidFill>
                  <a:srgbClr val="090909"/>
                </a:solidFill>
                <a:highlight>
                  <a:srgbClr val="FFFFFF"/>
                </a:highlight>
                <a:latin typeface="Roboto"/>
                <a:ea typeface="Roboto"/>
                <a:cs typeface="Roboto"/>
                <a:sym typeface="Roboto"/>
              </a:rPr>
              <a:t>Multiple layers of computational units, usually interconnected in a feed-forward way.</a:t>
            </a:r>
            <a:endParaRPr sz="5600" dirty="0" smtClean="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0"/>
              </a:spcAft>
              <a:buNone/>
            </a:pPr>
            <a:r>
              <a:rPr lang="en-GB" dirty="0"/>
              <a:t/>
            </a:r>
            <a:br>
              <a:rPr lang="en-GB" dirty="0"/>
            </a:br>
            <a:r>
              <a:rPr lang="en-GB" dirty="0"/>
              <a:t/>
            </a:r>
            <a:br>
              <a:rPr lang="en-GB" dirty="0"/>
            </a:br>
            <a:r>
              <a:rPr lang="en-GB" dirty="0"/>
              <a:t/>
            </a:r>
            <a:br>
              <a:rPr lang="en-GB" dirty="0"/>
            </a:b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457200" lvl="0" indent="-323850" algn="l" rtl="0">
              <a:spcBef>
                <a:spcPts val="1200"/>
              </a:spcBef>
              <a:spcAft>
                <a:spcPts val="0"/>
              </a:spcAft>
              <a:buClr>
                <a:srgbClr val="090909"/>
              </a:buClr>
              <a:buSzPct val="100000"/>
              <a:buFont typeface="Roboto"/>
              <a:buChar char="●"/>
            </a:pPr>
            <a:endParaRPr lang="en-GB" sz="5600" dirty="0">
              <a:solidFill>
                <a:srgbClr val="090909"/>
              </a:solidFill>
              <a:highlight>
                <a:srgbClr val="FFFFFF"/>
              </a:highlight>
              <a:latin typeface="Roboto"/>
              <a:ea typeface="Roboto"/>
              <a:cs typeface="Roboto"/>
              <a:sym typeface="Roboto"/>
            </a:endParaRPr>
          </a:p>
          <a:p>
            <a:pPr marL="457200" lvl="0" indent="-323850" algn="l" rtl="0">
              <a:spcBef>
                <a:spcPts val="1200"/>
              </a:spcBef>
              <a:spcAft>
                <a:spcPts val="0"/>
              </a:spcAft>
              <a:buClr>
                <a:srgbClr val="090909"/>
              </a:buClr>
              <a:buSzPct val="100000"/>
              <a:buFont typeface="Roboto"/>
              <a:buChar char="●"/>
            </a:pPr>
            <a:r>
              <a:rPr lang="en-GB" sz="5600" dirty="0" smtClean="0">
                <a:solidFill>
                  <a:srgbClr val="090909"/>
                </a:solidFill>
                <a:highlight>
                  <a:srgbClr val="FFFFFF"/>
                </a:highlight>
                <a:latin typeface="Roboto"/>
                <a:ea typeface="Roboto"/>
                <a:cs typeface="Roboto"/>
                <a:sym typeface="Roboto"/>
              </a:rPr>
              <a:t>MLP </a:t>
            </a:r>
            <a:r>
              <a:rPr lang="en-GB" sz="5600" dirty="0">
                <a:solidFill>
                  <a:srgbClr val="090909"/>
                </a:solidFill>
                <a:highlight>
                  <a:srgbClr val="FFFFFF"/>
                </a:highlight>
                <a:latin typeface="Roboto"/>
                <a:ea typeface="Roboto"/>
                <a:cs typeface="Roboto"/>
                <a:sym typeface="Roboto"/>
              </a:rPr>
              <a:t>can have any number of units in its input, hidden and output layers. There can also be any number of hidden layers.</a:t>
            </a:r>
            <a:endParaRPr sz="5600" dirty="0"/>
          </a:p>
          <a:p>
            <a:pPr marL="0" lvl="0" indent="0" algn="l" rtl="0">
              <a:spcBef>
                <a:spcPts val="1200"/>
              </a:spcBef>
              <a:spcAft>
                <a:spcPts val="1200"/>
              </a:spcAft>
              <a:buNone/>
            </a:pPr>
            <a:endParaRPr dirty="0"/>
          </a:p>
        </p:txBody>
      </p:sp>
      <p:pic>
        <p:nvPicPr>
          <p:cNvPr id="282" name="Google Shape;282;p48"/>
          <p:cNvPicPr preferRelativeResize="0"/>
          <p:nvPr/>
        </p:nvPicPr>
        <p:blipFill>
          <a:blip r:embed="rId3">
            <a:alphaModFix/>
          </a:blip>
          <a:stretch>
            <a:fillRect/>
          </a:stretch>
        </p:blipFill>
        <p:spPr>
          <a:xfrm>
            <a:off x="212525" y="1941816"/>
            <a:ext cx="4205363" cy="2383604"/>
          </a:xfrm>
          <a:prstGeom prst="rect">
            <a:avLst/>
          </a:prstGeom>
          <a:noFill/>
          <a:ln>
            <a:noFill/>
          </a:ln>
        </p:spPr>
      </p:pic>
      <p:pic>
        <p:nvPicPr>
          <p:cNvPr id="5" name="Google Shape;310;p53"/>
          <p:cNvPicPr preferRelativeResize="0"/>
          <p:nvPr/>
        </p:nvPicPr>
        <p:blipFill>
          <a:blip r:embed="rId4">
            <a:alphaModFix/>
          </a:blip>
          <a:stretch>
            <a:fillRect/>
          </a:stretch>
        </p:blipFill>
        <p:spPr>
          <a:xfrm>
            <a:off x="4630413" y="2115347"/>
            <a:ext cx="3947265" cy="2365315"/>
          </a:xfrm>
          <a:prstGeom prst="rect">
            <a:avLst/>
          </a:prstGeom>
          <a:noFill/>
          <a:ln>
            <a:noFill/>
          </a:ln>
        </p:spPr>
      </p:pic>
      <p:sp>
        <p:nvSpPr>
          <p:cNvPr id="2" name="TextBox 1"/>
          <p:cNvSpPr txBox="1"/>
          <p:nvPr/>
        </p:nvSpPr>
        <p:spPr>
          <a:xfrm>
            <a:off x="4795793" y="1787443"/>
            <a:ext cx="3616504" cy="307777"/>
          </a:xfrm>
          <a:prstGeom prst="rect">
            <a:avLst/>
          </a:prstGeom>
          <a:noFill/>
        </p:spPr>
        <p:txBody>
          <a:bodyPr wrap="square" rtlCol="0">
            <a:spAutoFit/>
          </a:bodyPr>
          <a:lstStyle/>
          <a:p>
            <a:r>
              <a:rPr lang="en-US" b="1" dirty="0" smtClean="0"/>
              <a:t>Single Node/Perceptron in MLP network</a:t>
            </a:r>
            <a:endParaRPr lang="en-US" b="1"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9"/>
          <p:cNvSpPr txBox="1">
            <a:spLocks noGrp="1"/>
          </p:cNvSpPr>
          <p:nvPr>
            <p:ph type="body" idx="1"/>
          </p:nvPr>
        </p:nvSpPr>
        <p:spPr>
          <a:xfrm>
            <a:off x="311700" y="441788"/>
            <a:ext cx="8520600" cy="3277457"/>
          </a:xfrm>
          <a:prstGeom prst="rect">
            <a:avLst/>
          </a:prstGeom>
        </p:spPr>
        <p:txBody>
          <a:bodyPr spcFirstLastPara="1" wrap="square" lIns="91425" tIns="91425" rIns="91425" bIns="91425" anchor="t" anchorCtr="0">
            <a:normAutofit/>
          </a:bodyPr>
          <a:lstStyle/>
          <a:p>
            <a:pPr marL="285750" indent="-285750"/>
            <a:r>
              <a:rPr lang="en-GB" sz="1500" dirty="0">
                <a:solidFill>
                  <a:srgbClr val="090909"/>
                </a:solidFill>
                <a:highlight>
                  <a:srgbClr val="FFFFFF"/>
                </a:highlight>
                <a:latin typeface="Roboto"/>
                <a:ea typeface="Roboto"/>
                <a:cs typeface="Roboto"/>
                <a:sym typeface="Roboto"/>
              </a:rPr>
              <a:t>Each hidden unit invokes an activation function — usually the classic </a:t>
            </a:r>
            <a:r>
              <a:rPr lang="en-GB" sz="1500" u="sng" dirty="0">
                <a:solidFill>
                  <a:schemeClr val="hlink"/>
                </a:solidFill>
                <a:highlight>
                  <a:srgbClr val="FFFFFF"/>
                </a:highlight>
                <a:latin typeface="Roboto"/>
                <a:ea typeface="Roboto"/>
                <a:cs typeface="Roboto"/>
                <a:sym typeface="Roboto"/>
                <a:hlinkClick r:id="rId3"/>
              </a:rPr>
              <a:t>sigmoid function</a:t>
            </a:r>
            <a:r>
              <a:rPr lang="en-GB" sz="1500" dirty="0">
                <a:solidFill>
                  <a:srgbClr val="090909"/>
                </a:solidFill>
                <a:highlight>
                  <a:srgbClr val="FFFFFF"/>
                </a:highlight>
                <a:latin typeface="Roboto"/>
                <a:ea typeface="Roboto"/>
                <a:cs typeface="Roboto"/>
                <a:sym typeface="Roboto"/>
              </a:rPr>
              <a:t> in the case of the XOR problem — to squash the sum of their input values down to a value that falls between 0 and 1 (usually a value very close to either 0 or 1</a:t>
            </a:r>
            <a:r>
              <a:rPr lang="en-GB" sz="1500" dirty="0" smtClean="0">
                <a:solidFill>
                  <a:srgbClr val="090909"/>
                </a:solidFill>
                <a:highlight>
                  <a:srgbClr val="FFFFFF"/>
                </a:highlight>
                <a:latin typeface="Roboto"/>
                <a:ea typeface="Roboto"/>
                <a:cs typeface="Roboto"/>
                <a:sym typeface="Roboto"/>
              </a:rPr>
              <a:t>).</a:t>
            </a:r>
            <a:br>
              <a:rPr lang="en-GB" sz="1500" dirty="0" smtClean="0">
                <a:solidFill>
                  <a:srgbClr val="090909"/>
                </a:solidFill>
                <a:highlight>
                  <a:srgbClr val="FFFFFF"/>
                </a:highlight>
                <a:latin typeface="Roboto"/>
                <a:ea typeface="Roboto"/>
                <a:cs typeface="Roboto"/>
                <a:sym typeface="Roboto"/>
              </a:rPr>
            </a:br>
            <a:endParaRPr lang="en-GB" sz="1500" dirty="0">
              <a:solidFill>
                <a:srgbClr val="090909"/>
              </a:solidFill>
              <a:highlight>
                <a:srgbClr val="FFFFFF"/>
              </a:highlight>
              <a:latin typeface="Roboto"/>
              <a:ea typeface="Roboto"/>
              <a:cs typeface="Roboto"/>
              <a:sym typeface="Roboto"/>
            </a:endParaRPr>
          </a:p>
          <a:p>
            <a:pPr marL="285750" indent="-285750"/>
            <a:r>
              <a:rPr lang="en-GB" sz="1500" dirty="0" smtClean="0">
                <a:solidFill>
                  <a:srgbClr val="090909"/>
                </a:solidFill>
                <a:highlight>
                  <a:srgbClr val="FFFFFF"/>
                </a:highlight>
                <a:latin typeface="Roboto"/>
                <a:ea typeface="Roboto"/>
                <a:cs typeface="Roboto"/>
                <a:sym typeface="Roboto"/>
              </a:rPr>
              <a:t>The </a:t>
            </a:r>
            <a:r>
              <a:rPr lang="en-GB" sz="1500" dirty="0">
                <a:solidFill>
                  <a:srgbClr val="090909"/>
                </a:solidFill>
                <a:highlight>
                  <a:srgbClr val="FFFFFF"/>
                </a:highlight>
                <a:latin typeface="Roboto"/>
                <a:ea typeface="Roboto"/>
                <a:cs typeface="Roboto"/>
                <a:sym typeface="Roboto"/>
              </a:rPr>
              <a:t>outputs of each hidden layer unit, including the bias unit, are then multiplied by another set of respective weights and parsed to an output unit. The output unit also parses the sum of its input values through an activation function — again, the sigmoid function is appropriate here — to return an output value falling between 0 and 1. This is the predicted output.</a:t>
            </a:r>
            <a:endParaRPr sz="1500" dirty="0">
              <a:solidFill>
                <a:srgbClr val="090909"/>
              </a:solidFill>
              <a:highlight>
                <a:srgbClr val="FFFFFF"/>
              </a:highlight>
              <a:latin typeface="Roboto"/>
              <a:ea typeface="Roboto"/>
              <a:cs typeface="Roboto"/>
              <a:sym typeface="Roboto"/>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Learning - Updating weights in MLP</a:t>
            </a:r>
            <a:endParaRPr/>
          </a:p>
        </p:txBody>
      </p:sp>
      <p:sp>
        <p:nvSpPr>
          <p:cNvPr id="293" name="Google Shape;293;p5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222222"/>
              </a:buClr>
              <a:buSzPts val="1600"/>
              <a:buFont typeface="Roboto"/>
              <a:buChar char="●"/>
            </a:pPr>
            <a:r>
              <a:rPr lang="en-GB" sz="1600" dirty="0">
                <a:solidFill>
                  <a:srgbClr val="222222"/>
                </a:solidFill>
                <a:highlight>
                  <a:srgbClr val="FFFFFF"/>
                </a:highlight>
                <a:latin typeface="Roboto"/>
                <a:ea typeface="Roboto"/>
                <a:cs typeface="Roboto"/>
                <a:sym typeface="Roboto"/>
              </a:rPr>
              <a:t>How one might come up with a set of weight values that ensure the network produces the expected output. In practice, trying to find an acceptable set of weights for an MLP network manually would be an incredibly laborious task.</a:t>
            </a:r>
            <a:br>
              <a:rPr lang="en-GB" sz="1600" dirty="0">
                <a:solidFill>
                  <a:srgbClr val="222222"/>
                </a:solidFill>
                <a:highlight>
                  <a:srgbClr val="FFFFFF"/>
                </a:highlight>
                <a:latin typeface="Roboto"/>
                <a:ea typeface="Roboto"/>
                <a:cs typeface="Roboto"/>
                <a:sym typeface="Roboto"/>
              </a:rPr>
            </a:br>
            <a:endParaRPr sz="1600" dirty="0">
              <a:solidFill>
                <a:srgbClr val="222222"/>
              </a:solidFill>
              <a:highlight>
                <a:srgbClr val="FFFFFF"/>
              </a:highlight>
              <a:latin typeface="Roboto"/>
              <a:ea typeface="Roboto"/>
              <a:cs typeface="Roboto"/>
              <a:sym typeface="Roboto"/>
            </a:endParaRPr>
          </a:p>
          <a:p>
            <a:pPr marL="457200" lvl="0" indent="-330200" algn="l" rtl="0">
              <a:spcBef>
                <a:spcPts val="0"/>
              </a:spcBef>
              <a:spcAft>
                <a:spcPts val="0"/>
              </a:spcAft>
              <a:buClr>
                <a:srgbClr val="222222"/>
              </a:buClr>
              <a:buSzPts val="1600"/>
              <a:buFont typeface="Roboto"/>
              <a:buChar char="●"/>
            </a:pPr>
            <a:r>
              <a:rPr lang="en-GB" sz="1600" dirty="0">
                <a:solidFill>
                  <a:srgbClr val="222222"/>
                </a:solidFill>
                <a:highlight>
                  <a:srgbClr val="FFFFFF"/>
                </a:highlight>
                <a:latin typeface="Roboto"/>
                <a:ea typeface="Roboto"/>
                <a:cs typeface="Roboto"/>
                <a:sym typeface="Roboto"/>
              </a:rPr>
              <a:t>However, it is fortunately possible to learn a good set of weight values automatically through a process known as </a:t>
            </a:r>
            <a:r>
              <a:rPr lang="en-GB" sz="1600" b="1" dirty="0" err="1">
                <a:solidFill>
                  <a:srgbClr val="222222"/>
                </a:solidFill>
                <a:highlight>
                  <a:srgbClr val="FFFFFF"/>
                </a:highlight>
                <a:latin typeface="Roboto"/>
                <a:ea typeface="Roboto"/>
                <a:cs typeface="Roboto"/>
                <a:sym typeface="Roboto"/>
              </a:rPr>
              <a:t>backpropagation</a:t>
            </a:r>
            <a:r>
              <a:rPr lang="en-GB" sz="1600" dirty="0">
                <a:solidFill>
                  <a:srgbClr val="222222"/>
                </a:solidFill>
                <a:highlight>
                  <a:srgbClr val="FFFFFF"/>
                </a:highlight>
                <a:latin typeface="Roboto"/>
                <a:ea typeface="Roboto"/>
                <a:cs typeface="Roboto"/>
                <a:sym typeface="Roboto"/>
              </a:rPr>
              <a:t>. This was first demonstrated to work well for the XOR problem by </a:t>
            </a:r>
            <a:r>
              <a:rPr lang="en-GB" sz="1600" dirty="0" err="1">
                <a:solidFill>
                  <a:srgbClr val="222222"/>
                </a:solidFill>
                <a:highlight>
                  <a:srgbClr val="FFFFFF"/>
                </a:highlight>
                <a:latin typeface="Roboto"/>
                <a:ea typeface="Roboto"/>
                <a:cs typeface="Roboto"/>
                <a:sym typeface="Roboto"/>
              </a:rPr>
              <a:t>Rumelhart</a:t>
            </a:r>
            <a:r>
              <a:rPr lang="en-GB" sz="1600" dirty="0">
                <a:solidFill>
                  <a:srgbClr val="222222"/>
                </a:solidFill>
                <a:highlight>
                  <a:srgbClr val="FFFFFF"/>
                </a:highlight>
                <a:latin typeface="Roboto"/>
                <a:ea typeface="Roboto"/>
                <a:cs typeface="Roboto"/>
                <a:sym typeface="Roboto"/>
              </a:rPr>
              <a:t> et al. (1985).</a:t>
            </a:r>
            <a:endParaRPr sz="16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References</a:t>
            </a:r>
            <a:endParaRPr/>
          </a:p>
        </p:txBody>
      </p:sp>
      <p:sp>
        <p:nvSpPr>
          <p:cNvPr id="246" name="Google Shape;246;p42"/>
          <p:cNvSpPr txBox="1">
            <a:spLocks noGrp="1"/>
          </p:cNvSpPr>
          <p:nvPr>
            <p:ph type="body" idx="1"/>
          </p:nvPr>
        </p:nvSpPr>
        <p:spPr>
          <a:xfrm>
            <a:off x="0" y="1152475"/>
            <a:ext cx="9144000" cy="3416400"/>
          </a:xfrm>
          <a:prstGeom prst="rect">
            <a:avLst/>
          </a:prstGeom>
        </p:spPr>
        <p:txBody>
          <a:bodyPr spcFirstLastPara="1" wrap="square" lIns="91425" tIns="91425" rIns="91425" bIns="91425" anchor="t" anchorCtr="0">
            <a:normAutofit fontScale="77500" lnSpcReduction="20000"/>
          </a:bodyPr>
          <a:lstStyle/>
          <a:p>
            <a:pPr marL="457200" lvl="0" indent="-317182" algn="l" rtl="0">
              <a:spcBef>
                <a:spcPts val="0"/>
              </a:spcBef>
              <a:spcAft>
                <a:spcPts val="0"/>
              </a:spcAft>
              <a:buSzPct val="100000"/>
              <a:buChar char="●"/>
            </a:pPr>
            <a:r>
              <a:rPr lang="en-GB">
                <a:solidFill>
                  <a:schemeClr val="dk1"/>
                </a:solidFill>
              </a:rPr>
              <a:t>McCulloch-Pitts Neuron — Mankind’s First Mathematical Model Of A Biological Neuron</a:t>
            </a:r>
            <a:br>
              <a:rPr lang="en-GB">
                <a:solidFill>
                  <a:schemeClr val="dk1"/>
                </a:solidFill>
              </a:rPr>
            </a:br>
            <a:r>
              <a:rPr lang="en-GB" u="sng">
                <a:solidFill>
                  <a:schemeClr val="accent5"/>
                </a:solid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https://towardsdatascience.com/mcculloch-pitts-model-5fdf65ac5dd1</a:t>
            </a:r>
            <a:endParaRPr>
              <a:solidFill>
                <a:schemeClr val="dk1"/>
              </a:solidFill>
            </a:endParaRPr>
          </a:p>
          <a:p>
            <a:pPr marL="457200" lvl="0" indent="-317182" algn="l" rtl="0">
              <a:spcBef>
                <a:spcPts val="0"/>
              </a:spcBef>
              <a:spcAft>
                <a:spcPts val="0"/>
              </a:spcAft>
              <a:buSzPct val="100000"/>
              <a:buChar char="●"/>
            </a:pPr>
            <a:r>
              <a:rPr lang="en-GB">
                <a:solidFill>
                  <a:schemeClr val="dk1"/>
                </a:solidFill>
              </a:rPr>
              <a:t>Perceptron: The Artificial Neuron (An Essential Upgrade To The McCulloch-Pitts Neuron)</a:t>
            </a:r>
            <a:r>
              <a:rPr lang="en-GB"/>
              <a:t/>
            </a:r>
            <a:br>
              <a:rPr lang="en-GB"/>
            </a:br>
            <a:r>
              <a:rPr lang="en-GB" u="sng">
                <a:solidFill>
                  <a:schemeClr val="hlink"/>
                </a:solidFill>
                <a:hlinkClick r:id="rId4"/>
              </a:rPr>
              <a:t>https://towardsdatascience.com/perceptron-the-artificial-neuron-4d8c70d5cc8d</a:t>
            </a:r>
            <a:endParaRPr/>
          </a:p>
          <a:p>
            <a:pPr marL="457200" lvl="0" indent="-317182" algn="l" rtl="0">
              <a:spcBef>
                <a:spcPts val="0"/>
              </a:spcBef>
              <a:spcAft>
                <a:spcPts val="0"/>
              </a:spcAft>
              <a:buSzPct val="100000"/>
              <a:buChar char="●"/>
            </a:pPr>
            <a:r>
              <a:rPr lang="en-GB"/>
              <a:t>Learning Parameters, Part 0: Basic Stuff: A quick look at some basic stuff essential to understand how parameters are learned.</a:t>
            </a:r>
            <a:br>
              <a:rPr lang="en-GB"/>
            </a:br>
            <a:r>
              <a:rPr lang="en-GB" u="sng">
                <a:solidFill>
                  <a:schemeClr val="hlink"/>
                </a:solidFill>
                <a:hlinkClick r:id="rId5"/>
              </a:rPr>
              <a:t>https://towardsdatascience.com/learning-parameters-part-0-5cfffd647bdc</a:t>
            </a:r>
            <a:endParaRPr/>
          </a:p>
          <a:p>
            <a:pPr marL="457200" lvl="0" indent="-317182" algn="l" rtl="0">
              <a:spcBef>
                <a:spcPts val="0"/>
              </a:spcBef>
              <a:spcAft>
                <a:spcPts val="0"/>
              </a:spcAft>
              <a:buSzPct val="100000"/>
              <a:buChar char="●"/>
            </a:pPr>
            <a:r>
              <a:rPr lang="en-GB"/>
              <a:t>Understanding Neural Networks: What, How and Why?. Unraveling the black box</a:t>
            </a:r>
            <a:br>
              <a:rPr lang="en-GB"/>
            </a:br>
            <a:r>
              <a:rPr lang="en-GB" u="sng">
                <a:solidFill>
                  <a:schemeClr val="hlink"/>
                </a:solidFill>
                <a:hlinkClick r:id="rId6"/>
              </a:rPr>
              <a:t>https://towardsdatascience.com/understanding-neural-networks-what-how-and-why-18ec703ebd31</a:t>
            </a:r>
            <a:endParaRPr/>
          </a:p>
          <a:p>
            <a:pPr marL="457200" lvl="0" indent="-317182" algn="l" rtl="0">
              <a:spcBef>
                <a:spcPts val="0"/>
              </a:spcBef>
              <a:spcAft>
                <a:spcPts val="0"/>
              </a:spcAft>
              <a:buSzPct val="100000"/>
              <a:buChar char="●"/>
            </a:pPr>
            <a:r>
              <a:rPr lang="en-GB"/>
              <a:t>How Perceptron Learn (updating weights)</a:t>
            </a:r>
            <a:br>
              <a:rPr lang="en-GB"/>
            </a:br>
            <a:r>
              <a:rPr lang="en-GB" u="sng">
                <a:solidFill>
                  <a:schemeClr val="hlink"/>
                </a:solidFill>
                <a:hlinkClick r:id="rId7"/>
              </a:rPr>
              <a:t>https://sefiks.com/2020/01/04/a-step-by-step-perceptron-example/</a:t>
            </a:r>
            <a:r>
              <a:rPr lang="en-GB"/>
              <a:t/>
            </a:r>
            <a:br>
              <a:rPr lang="en-GB"/>
            </a:br>
            <a:r>
              <a:rPr lang="en-GB"/>
              <a:t/>
            </a:r>
            <a:br>
              <a:rPr lang="en-GB"/>
            </a:br>
            <a:r>
              <a:rPr lang="en-GB"/>
              <a:t/>
            </a:r>
            <a:br>
              <a:rPr lang="en-GB"/>
            </a:br>
            <a:r>
              <a:rPr lang="en-GB"/>
              <a:t/>
            </a:r>
            <a:br>
              <a:rPr lang="en-GB"/>
            </a:b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51"/>
          <p:cNvSpPr txBox="1">
            <a:spLocks noGrp="1"/>
          </p:cNvSpPr>
          <p:nvPr>
            <p:ph type="title"/>
          </p:nvPr>
        </p:nvSpPr>
        <p:spPr>
          <a:xfrm>
            <a:off x="448025" y="216777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785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AI Spring to Winter</a:t>
            </a:r>
            <a:endParaRPr/>
          </a:p>
        </p:txBody>
      </p:sp>
      <p:sp>
        <p:nvSpPr>
          <p:cNvPr id="78" name="Google Shape;78;p17"/>
          <p:cNvSpPr txBox="1">
            <a:spLocks noGrp="1"/>
          </p:cNvSpPr>
          <p:nvPr>
            <p:ph type="body" idx="1"/>
          </p:nvPr>
        </p:nvSpPr>
        <p:spPr>
          <a:xfrm>
            <a:off x="311700" y="708525"/>
            <a:ext cx="8520600" cy="2363400"/>
          </a:xfrm>
          <a:prstGeom prst="rect">
            <a:avLst/>
          </a:prstGeom>
        </p:spPr>
        <p:txBody>
          <a:bodyPr spcFirstLastPara="1" wrap="square" lIns="91425" tIns="91425" rIns="91425" bIns="91425" anchor="t" anchorCtr="0">
            <a:normAutofit fontScale="85000" lnSpcReduction="20000"/>
          </a:bodyPr>
          <a:lstStyle/>
          <a:p>
            <a:pPr marL="457200" lvl="0" indent="-317182" algn="l" rtl="0">
              <a:spcBef>
                <a:spcPts val="0"/>
              </a:spcBef>
              <a:spcAft>
                <a:spcPts val="0"/>
              </a:spcAft>
              <a:buClr>
                <a:schemeClr val="dk1"/>
              </a:buClr>
              <a:buSzPct val="100000"/>
              <a:buChar char="●"/>
            </a:pPr>
            <a:r>
              <a:rPr lang="en-GB">
                <a:solidFill>
                  <a:schemeClr val="dk1"/>
                </a:solidFill>
              </a:rPr>
              <a:t>1943 - McCulloch (Neuroscientist) and Pitts(Logician) proposed a highly simplified model of the biological neuron - First mathematical model</a:t>
            </a:r>
            <a:endParaRPr>
              <a:solidFill>
                <a:schemeClr val="dk1"/>
              </a:solidFill>
            </a:endParaRPr>
          </a:p>
          <a:p>
            <a:pPr marL="457200" lvl="0" indent="-317182" algn="l" rtl="0">
              <a:spcBef>
                <a:spcPts val="0"/>
              </a:spcBef>
              <a:spcAft>
                <a:spcPts val="0"/>
              </a:spcAft>
              <a:buClr>
                <a:schemeClr val="dk1"/>
              </a:buClr>
              <a:buSzPct val="100000"/>
              <a:buChar char="●"/>
            </a:pPr>
            <a:r>
              <a:rPr lang="en-GB">
                <a:solidFill>
                  <a:schemeClr val="dk1"/>
                </a:solidFill>
              </a:rPr>
              <a:t>Around 1956, in a conference, the term Artificial Intelligence was formally coined.</a:t>
            </a:r>
            <a:endParaRPr>
              <a:solidFill>
                <a:schemeClr val="dk1"/>
              </a:solidFill>
            </a:endParaRPr>
          </a:p>
          <a:p>
            <a:pPr marL="457200" lvl="0" indent="-317182" algn="l" rtl="0">
              <a:spcBef>
                <a:spcPts val="0"/>
              </a:spcBef>
              <a:spcAft>
                <a:spcPts val="0"/>
              </a:spcAft>
              <a:buClr>
                <a:schemeClr val="dk1"/>
              </a:buClr>
              <a:buSzPct val="100000"/>
              <a:buChar char="●"/>
            </a:pPr>
            <a:r>
              <a:rPr lang="en-GB">
                <a:solidFill>
                  <a:schemeClr val="dk1"/>
                </a:solidFill>
              </a:rPr>
              <a:t>Frank Rosenblatt proposed perceptron model and said that “ perceptron may eventually be able to learn, make decisions and translate languages”.</a:t>
            </a:r>
            <a:endParaRPr>
              <a:solidFill>
                <a:schemeClr val="dk1"/>
              </a:solidFill>
            </a:endParaRPr>
          </a:p>
          <a:p>
            <a:pPr marL="457200" lvl="0" indent="-317182" algn="l" rtl="0">
              <a:spcBef>
                <a:spcPts val="0"/>
              </a:spcBef>
              <a:spcAft>
                <a:spcPts val="0"/>
              </a:spcAft>
              <a:buClr>
                <a:schemeClr val="dk1"/>
              </a:buClr>
              <a:buSzPct val="100000"/>
              <a:buChar char="●"/>
            </a:pPr>
            <a:r>
              <a:rPr lang="en-GB">
                <a:solidFill>
                  <a:schemeClr val="dk1"/>
                </a:solidFill>
              </a:rPr>
              <a:t>1943 - 1968 Spring time for AI</a:t>
            </a:r>
            <a:endParaRPr>
              <a:solidFill>
                <a:schemeClr val="dk1"/>
              </a:solidFill>
            </a:endParaRPr>
          </a:p>
          <a:p>
            <a:pPr marL="457200" lvl="0" indent="-317182" algn="l" rtl="0">
              <a:spcBef>
                <a:spcPts val="0"/>
              </a:spcBef>
              <a:spcAft>
                <a:spcPts val="0"/>
              </a:spcAft>
              <a:buClr>
                <a:schemeClr val="dk1"/>
              </a:buClr>
              <a:buSzPct val="100000"/>
              <a:buChar char="●"/>
            </a:pPr>
            <a:r>
              <a:rPr lang="en-GB">
                <a:solidFill>
                  <a:schemeClr val="dk1"/>
                </a:solidFill>
              </a:rPr>
              <a:t>1969 -Minsky and Papert outlined some limitations of perceptron, “single perceptron may not solve some simple problem, like XOR, but MLP can do it”</a:t>
            </a:r>
            <a:endParaRPr>
              <a:solidFill>
                <a:schemeClr val="dk1"/>
              </a:solidFill>
            </a:endParaRPr>
          </a:p>
          <a:p>
            <a:pPr marL="457200" lvl="0" indent="-317182" algn="l" rtl="0">
              <a:spcBef>
                <a:spcPts val="0"/>
              </a:spcBef>
              <a:spcAft>
                <a:spcPts val="0"/>
              </a:spcAft>
              <a:buClr>
                <a:schemeClr val="dk1"/>
              </a:buClr>
              <a:buSzPct val="100000"/>
              <a:buChar char="●"/>
            </a:pPr>
            <a:r>
              <a:rPr lang="en-GB">
                <a:solidFill>
                  <a:schemeClr val="dk1"/>
                </a:solidFill>
              </a:rPr>
              <a:t>1969-1986 __AI winter</a:t>
            </a:r>
            <a:endParaRPr>
              <a:solidFill>
                <a:schemeClr val="dk1"/>
              </a:solidFill>
            </a:endParaRPr>
          </a:p>
          <a:p>
            <a:pPr marL="457200" lvl="0" indent="-317182" algn="l" rtl="0">
              <a:spcBef>
                <a:spcPts val="0"/>
              </a:spcBef>
              <a:spcAft>
                <a:spcPts val="0"/>
              </a:spcAft>
              <a:buClr>
                <a:schemeClr val="dk1"/>
              </a:buClr>
              <a:buSzPct val="100000"/>
              <a:buChar char="●"/>
            </a:pPr>
            <a:r>
              <a:rPr lang="en-GB">
                <a:solidFill>
                  <a:schemeClr val="dk1"/>
                </a:solidFill>
              </a:rPr>
              <a:t>1989 -universal approximation theory- a MLP can approximate any continuous function.</a:t>
            </a:r>
            <a:endParaRPr>
              <a:solidFill>
                <a:schemeClr val="dk1"/>
              </a:solidFill>
            </a:endParaRPr>
          </a:p>
        </p:txBody>
      </p:sp>
      <p:pic>
        <p:nvPicPr>
          <p:cNvPr id="79" name="Google Shape;79;p17"/>
          <p:cNvPicPr preferRelativeResize="0"/>
          <p:nvPr/>
        </p:nvPicPr>
        <p:blipFill>
          <a:blip r:embed="rId3">
            <a:alphaModFix/>
          </a:blip>
          <a:stretch>
            <a:fillRect/>
          </a:stretch>
        </p:blipFill>
        <p:spPr>
          <a:xfrm>
            <a:off x="177675" y="3376725"/>
            <a:ext cx="8566180" cy="1766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235875" y="785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Final Boom</a:t>
            </a:r>
            <a:endParaRPr/>
          </a:p>
        </p:txBody>
      </p:sp>
      <p:pic>
        <p:nvPicPr>
          <p:cNvPr id="85" name="Google Shape;85;p18"/>
          <p:cNvPicPr preferRelativeResize="0"/>
          <p:nvPr/>
        </p:nvPicPr>
        <p:blipFill>
          <a:blip r:embed="rId3">
            <a:alphaModFix/>
          </a:blip>
          <a:stretch>
            <a:fillRect/>
          </a:stretch>
        </p:blipFill>
        <p:spPr>
          <a:xfrm>
            <a:off x="129050" y="987075"/>
            <a:ext cx="8885877" cy="4042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1360625" y="2285400"/>
            <a:ext cx="6297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From Square One - The Biological Neuron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rmAutofit fontScale="90000"/>
          </a:bodyPr>
          <a:lstStyle/>
          <a:p>
            <a:r>
              <a:rPr lang="en-GB" sz="2250" b="1" dirty="0">
                <a:solidFill>
                  <a:srgbClr val="292929"/>
                </a:solidFill>
                <a:highlight>
                  <a:srgbClr val="FFFFFF"/>
                </a:highlight>
                <a:latin typeface="Helvetica Neue"/>
                <a:ea typeface="Helvetica Neue"/>
                <a:cs typeface="Helvetica Neue"/>
                <a:sym typeface="Helvetica Neue"/>
              </a:rPr>
              <a:t>Biological Neurons:</a:t>
            </a:r>
            <a:r>
              <a:rPr lang="en-GB" sz="2250" dirty="0">
                <a:solidFill>
                  <a:srgbClr val="292929"/>
                </a:solidFill>
                <a:highlight>
                  <a:srgbClr val="FFFFFF"/>
                </a:highlight>
                <a:latin typeface="Helvetica Neue"/>
                <a:ea typeface="Helvetica Neue"/>
                <a:cs typeface="Helvetica Neue"/>
                <a:sym typeface="Helvetica Neue"/>
              </a:rPr>
              <a:t> </a:t>
            </a:r>
            <a:r>
              <a:rPr lang="en-US" sz="2400" dirty="0" smtClean="0"/>
              <a:t>An </a:t>
            </a:r>
            <a:r>
              <a:rPr lang="en-US" sz="2400" dirty="0"/>
              <a:t>Overly Simplified Illustration</a:t>
            </a:r>
            <a:br>
              <a:rPr lang="en-US" sz="2400" dirty="0"/>
            </a:br>
            <a:r>
              <a:rPr lang="en-US" sz="2400" dirty="0"/>
              <a:t/>
            </a:r>
            <a:br>
              <a:rPr lang="en-US" sz="2400" dirty="0"/>
            </a:br>
            <a:r>
              <a:rPr lang="en-GB" sz="2250" dirty="0" err="1" smtClean="0">
                <a:solidFill>
                  <a:srgbClr val="292929"/>
                </a:solidFill>
                <a:highlight>
                  <a:srgbClr val="FFFFFF"/>
                </a:highlight>
                <a:latin typeface="Helvetica Neue"/>
                <a:ea typeface="Helvetica Neue"/>
                <a:cs typeface="Helvetica Neue"/>
                <a:sym typeface="Helvetica Neue"/>
              </a:rPr>
              <a:t>verly</a:t>
            </a:r>
            <a:r>
              <a:rPr lang="en-GB" sz="2250" dirty="0" smtClean="0">
                <a:solidFill>
                  <a:srgbClr val="292929"/>
                </a:solidFill>
                <a:highlight>
                  <a:srgbClr val="FFFFFF"/>
                </a:highlight>
                <a:latin typeface="Helvetica Neue"/>
                <a:ea typeface="Helvetica Neue"/>
                <a:cs typeface="Helvetica Neue"/>
                <a:sym typeface="Helvetica Neue"/>
              </a:rPr>
              <a:t> </a:t>
            </a:r>
            <a:r>
              <a:rPr lang="en-GB" sz="2250" dirty="0">
                <a:solidFill>
                  <a:srgbClr val="292929"/>
                </a:solidFill>
                <a:highlight>
                  <a:srgbClr val="FFFFFF"/>
                </a:highlight>
                <a:latin typeface="Helvetica Neue"/>
                <a:ea typeface="Helvetica Neue"/>
                <a:cs typeface="Helvetica Neue"/>
                <a:sym typeface="Helvetica Neue"/>
              </a:rPr>
              <a:t>Simplified Illustration</a:t>
            </a:r>
            <a:endParaRPr sz="2250" dirty="0">
              <a:solidFill>
                <a:srgbClr val="292929"/>
              </a:solidFill>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dirty="0"/>
          </a:p>
        </p:txBody>
      </p:sp>
      <p:sp>
        <p:nvSpPr>
          <p:cNvPr id="96" name="Google Shape;96;p20"/>
          <p:cNvSpPr txBox="1">
            <a:spLocks noGrp="1"/>
          </p:cNvSpPr>
          <p:nvPr>
            <p:ph type="body" idx="1"/>
          </p:nvPr>
        </p:nvSpPr>
        <p:spPr>
          <a:xfrm>
            <a:off x="5247600" y="893852"/>
            <a:ext cx="3896400" cy="2466798"/>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GB" sz="1500" b="1" dirty="0"/>
              <a:t>Dendrite:</a:t>
            </a:r>
            <a:r>
              <a:rPr lang="en-GB" sz="1500" dirty="0"/>
              <a:t> Receives signals from other neurons</a:t>
            </a:r>
            <a:endParaRPr sz="1500" dirty="0"/>
          </a:p>
          <a:p>
            <a:pPr marL="0" lvl="0" indent="0" algn="l" rtl="0">
              <a:spcBef>
                <a:spcPts val="1200"/>
              </a:spcBef>
              <a:spcAft>
                <a:spcPts val="0"/>
              </a:spcAft>
              <a:buClr>
                <a:schemeClr val="dk1"/>
              </a:buClr>
              <a:buSzPts val="1100"/>
              <a:buFont typeface="Arial"/>
              <a:buNone/>
            </a:pPr>
            <a:r>
              <a:rPr lang="en-GB" sz="1500" b="1" dirty="0"/>
              <a:t>Soma:</a:t>
            </a:r>
            <a:r>
              <a:rPr lang="en-GB" sz="1500" dirty="0"/>
              <a:t> Processes the information</a:t>
            </a:r>
            <a:endParaRPr sz="1500" dirty="0"/>
          </a:p>
          <a:p>
            <a:pPr marL="0" lvl="0" indent="0" algn="l" rtl="0">
              <a:spcBef>
                <a:spcPts val="1200"/>
              </a:spcBef>
              <a:spcAft>
                <a:spcPts val="0"/>
              </a:spcAft>
              <a:buClr>
                <a:schemeClr val="dk1"/>
              </a:buClr>
              <a:buSzPts val="1100"/>
              <a:buFont typeface="Arial"/>
              <a:buNone/>
            </a:pPr>
            <a:r>
              <a:rPr lang="en-GB" sz="1500" b="1" dirty="0"/>
              <a:t>Axon:</a:t>
            </a:r>
            <a:r>
              <a:rPr lang="en-GB" sz="1500" dirty="0"/>
              <a:t> Transmits the output of this neuron</a:t>
            </a:r>
            <a:endParaRPr sz="1500" dirty="0"/>
          </a:p>
          <a:p>
            <a:pPr marL="0" lvl="0" indent="0" algn="l" rtl="0">
              <a:spcBef>
                <a:spcPts val="1200"/>
              </a:spcBef>
              <a:spcAft>
                <a:spcPts val="0"/>
              </a:spcAft>
              <a:buClr>
                <a:schemeClr val="dk1"/>
              </a:buClr>
              <a:buSzPts val="1100"/>
              <a:buFont typeface="Arial"/>
              <a:buNone/>
            </a:pPr>
            <a:r>
              <a:rPr lang="en-GB" sz="1500" b="1" dirty="0"/>
              <a:t>Synapse:</a:t>
            </a:r>
            <a:r>
              <a:rPr lang="en-GB" sz="1500" dirty="0"/>
              <a:t> Point of connection to other neurons</a:t>
            </a:r>
            <a:endParaRPr sz="1500" dirty="0"/>
          </a:p>
          <a:p>
            <a:pPr marL="0" lvl="0" indent="0" algn="l" rtl="0">
              <a:spcBef>
                <a:spcPts val="1200"/>
              </a:spcBef>
              <a:spcAft>
                <a:spcPts val="1200"/>
              </a:spcAft>
              <a:buNone/>
            </a:pPr>
            <a:endParaRPr dirty="0"/>
          </a:p>
        </p:txBody>
      </p:sp>
      <p:pic>
        <p:nvPicPr>
          <p:cNvPr id="97" name="Google Shape;97;p20"/>
          <p:cNvPicPr preferRelativeResize="0"/>
          <p:nvPr/>
        </p:nvPicPr>
        <p:blipFill>
          <a:blip r:embed="rId3">
            <a:alphaModFix/>
          </a:blip>
          <a:stretch>
            <a:fillRect/>
          </a:stretch>
        </p:blipFill>
        <p:spPr>
          <a:xfrm>
            <a:off x="0" y="427550"/>
            <a:ext cx="5334000" cy="3028950"/>
          </a:xfrm>
          <a:prstGeom prst="rect">
            <a:avLst/>
          </a:prstGeom>
          <a:noFill/>
          <a:ln>
            <a:noFill/>
          </a:ln>
        </p:spPr>
      </p:pic>
      <p:sp>
        <p:nvSpPr>
          <p:cNvPr id="98" name="Google Shape;98;p20"/>
          <p:cNvSpPr txBox="1"/>
          <p:nvPr/>
        </p:nvSpPr>
        <p:spPr>
          <a:xfrm>
            <a:off x="222600" y="3416500"/>
            <a:ext cx="8698800" cy="17700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SzPts val="1500"/>
              <a:buChar char="●"/>
            </a:pPr>
            <a:r>
              <a:rPr lang="en-GB" sz="1500"/>
              <a:t>Basically, a neuron takes an input signal (dendrite), processes it like the CPU (soma), passes the output through a cable like structure to other connected neurons (axon to synapse to other neuron’s dendrite).</a:t>
            </a:r>
            <a:endParaRPr sz="1500"/>
          </a:p>
          <a:p>
            <a:pPr marL="457200" lvl="0" indent="-317500" algn="l" rtl="0">
              <a:spcBef>
                <a:spcPts val="0"/>
              </a:spcBef>
              <a:spcAft>
                <a:spcPts val="0"/>
              </a:spcAft>
              <a:buSzPts val="1400"/>
              <a:buChar char="●"/>
            </a:pPr>
            <a:r>
              <a:rPr lang="en-GB" sz="1500"/>
              <a:t>this might be biologically inaccurate as there is a lot more going on out there but on a higher level, this is what is going on w</a:t>
            </a:r>
            <a:r>
              <a:rPr lang="en-GB"/>
              <a:t>ith a neuron in our brain — takes an input, processes it, throws out an output.</a:t>
            </a:r>
            <a:endParaRPr/>
          </a:p>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GB" sz="2020"/>
              <a:t>Sensory organ interacting with the outer world</a:t>
            </a:r>
            <a:endParaRPr sz="2020"/>
          </a:p>
        </p:txBody>
      </p:sp>
      <p:sp>
        <p:nvSpPr>
          <p:cNvPr id="104" name="Google Shape;104;p21"/>
          <p:cNvSpPr txBox="1">
            <a:spLocks noGrp="1"/>
          </p:cNvSpPr>
          <p:nvPr>
            <p:ph type="body" idx="1"/>
          </p:nvPr>
        </p:nvSpPr>
        <p:spPr>
          <a:xfrm>
            <a:off x="311700" y="1152475"/>
            <a:ext cx="8520600" cy="718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sz="1500">
                <a:solidFill>
                  <a:srgbClr val="000000"/>
                </a:solidFill>
              </a:rPr>
              <a:t>Our sense organs interact with the outer world and send the visual and sound information to the neurons.</a:t>
            </a:r>
            <a:endParaRPr sz="1500"/>
          </a:p>
        </p:txBody>
      </p:sp>
      <p:pic>
        <p:nvPicPr>
          <p:cNvPr id="105" name="Google Shape;105;p21"/>
          <p:cNvPicPr preferRelativeResize="0"/>
          <p:nvPr/>
        </p:nvPicPr>
        <p:blipFill>
          <a:blip r:embed="rId3">
            <a:alphaModFix/>
          </a:blip>
          <a:stretch>
            <a:fillRect/>
          </a:stretch>
        </p:blipFill>
        <p:spPr>
          <a:xfrm>
            <a:off x="152400" y="2008975"/>
            <a:ext cx="8839200" cy="2099310"/>
          </a:xfrm>
          <a:prstGeom prst="rect">
            <a:avLst/>
          </a:prstGeom>
          <a:noFill/>
          <a:ln>
            <a:noFill/>
          </a:ln>
        </p:spPr>
      </p:pic>
      <p:sp>
        <p:nvSpPr>
          <p:cNvPr id="106" name="Google Shape;106;p21"/>
          <p:cNvSpPr txBox="1"/>
          <p:nvPr/>
        </p:nvSpPr>
        <p:spPr>
          <a:xfrm>
            <a:off x="3191675" y="3882400"/>
            <a:ext cx="3776100" cy="4155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sz="1500">
                <a:solidFill>
                  <a:srgbClr val="292929"/>
                </a:solidFill>
                <a:highlight>
                  <a:srgbClr val="FFFFFF"/>
                </a:highlight>
              </a:rPr>
              <a:t>Of course, this is not entirely true.</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2"/>
          <p:cNvSpPr txBox="1">
            <a:spLocks noGrp="1"/>
          </p:cNvSpPr>
          <p:nvPr>
            <p:ph type="body" idx="1"/>
          </p:nvPr>
        </p:nvSpPr>
        <p:spPr>
          <a:xfrm>
            <a:off x="311700" y="579150"/>
            <a:ext cx="8520600" cy="935700"/>
          </a:xfrm>
          <a:prstGeom prst="rect">
            <a:avLst/>
          </a:prstGeom>
        </p:spPr>
        <p:txBody>
          <a:bodyPr spcFirstLastPara="1" wrap="square" lIns="91425" tIns="91425" rIns="91425" bIns="91425" anchor="t" anchorCtr="0">
            <a:normAutofit lnSpcReduction="10000"/>
          </a:bodyPr>
          <a:lstStyle/>
          <a:p>
            <a:pPr marL="0" lvl="0" indent="0" algn="just" rtl="0">
              <a:lnSpc>
                <a:spcPct val="95000"/>
              </a:lnSpc>
              <a:spcBef>
                <a:spcPts val="0"/>
              </a:spcBef>
              <a:spcAft>
                <a:spcPts val="1200"/>
              </a:spcAft>
              <a:buNone/>
            </a:pPr>
            <a:r>
              <a:rPr lang="en-GB" sz="1500">
                <a:solidFill>
                  <a:schemeClr val="dk1"/>
                </a:solidFill>
              </a:rPr>
              <a:t>In reality, it is not just a couple of neurons which would do the decision making. There is a massively parallel interconnected network of 10¹¹ neurons (100 billion) in our brain and their connections are not as simple as shown above. It might look something like this:</a:t>
            </a:r>
            <a:endParaRPr sz="1200">
              <a:solidFill>
                <a:schemeClr val="dk1"/>
              </a:solidFill>
            </a:endParaRPr>
          </a:p>
        </p:txBody>
      </p:sp>
      <p:pic>
        <p:nvPicPr>
          <p:cNvPr id="112" name="Google Shape;112;p22"/>
          <p:cNvPicPr preferRelativeResize="0"/>
          <p:nvPr/>
        </p:nvPicPr>
        <p:blipFill>
          <a:blip r:embed="rId3">
            <a:alphaModFix/>
          </a:blip>
          <a:stretch>
            <a:fillRect/>
          </a:stretch>
        </p:blipFill>
        <p:spPr>
          <a:xfrm>
            <a:off x="152400" y="1818950"/>
            <a:ext cx="8839200" cy="2099310"/>
          </a:xfrm>
          <a:prstGeom prst="rect">
            <a:avLst/>
          </a:prstGeom>
          <a:noFill/>
          <a:ln>
            <a:noFill/>
          </a:ln>
        </p:spPr>
      </p:pic>
      <p:sp>
        <p:nvSpPr>
          <p:cNvPr id="113" name="Google Shape;113;p22"/>
          <p:cNvSpPr txBox="1"/>
          <p:nvPr/>
        </p:nvSpPr>
        <p:spPr>
          <a:xfrm>
            <a:off x="3796200" y="3917550"/>
            <a:ext cx="2535000" cy="3849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sz="1300">
                <a:solidFill>
                  <a:srgbClr val="434343"/>
                </a:solidFill>
              </a:rPr>
              <a:t>Still not real, but close</a:t>
            </a:r>
            <a:endParaRPr sz="1300">
              <a:solidFill>
                <a:srgbClr val="434343"/>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2099</Words>
  <Application>Microsoft Office PowerPoint</Application>
  <PresentationFormat>On-screen Show (16:9)</PresentationFormat>
  <Paragraphs>192</Paragraphs>
  <Slides>39</Slides>
  <Notes>38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Calibri</vt:lpstr>
      <vt:lpstr>Roboto</vt:lpstr>
      <vt:lpstr>Arial</vt:lpstr>
      <vt:lpstr>Helvetica Neue</vt:lpstr>
      <vt:lpstr>Georgia</vt:lpstr>
      <vt:lpstr>Simple Light</vt:lpstr>
      <vt:lpstr>Machine Learning &amp; Deep Learning </vt:lpstr>
      <vt:lpstr>Artificial Neural Network</vt:lpstr>
      <vt:lpstr>A Little History</vt:lpstr>
      <vt:lpstr>AI Spring to Winter</vt:lpstr>
      <vt:lpstr>Final Boom</vt:lpstr>
      <vt:lpstr>From Square One - The Biological Neuron</vt:lpstr>
      <vt:lpstr>Biological Neurons: An Overly Simplified Illustration  verly Simplified Illustration </vt:lpstr>
      <vt:lpstr>Sensory organ interacting with the outer world</vt:lpstr>
      <vt:lpstr>PowerPoint Presentation</vt:lpstr>
      <vt:lpstr>PowerPoint Presentation</vt:lpstr>
      <vt:lpstr>PowerPoint Presentation</vt:lpstr>
      <vt:lpstr>McCulloch-Pitts Neuron (Artificial Neuron) - the first ever mathematical model of a biological neuron</vt:lpstr>
      <vt:lpstr>Example</vt:lpstr>
      <vt:lpstr>PowerPoint Presentation</vt:lpstr>
      <vt:lpstr>Boolean Functions Using M-P Neuron</vt:lpstr>
      <vt:lpstr>Geometric Interpretation Of M-P Neuron - The OR function </vt:lpstr>
      <vt:lpstr>OR function with 3 input</vt:lpstr>
      <vt:lpstr>Limitations Of M-P Neuron</vt:lpstr>
      <vt:lpstr>Perceptron</vt:lpstr>
      <vt:lpstr>PowerPoint Presentation</vt:lpstr>
      <vt:lpstr>A more accepted convention</vt:lpstr>
      <vt:lpstr>Example - watch a random game of football on TV or not </vt:lpstr>
      <vt:lpstr>MP Neuron vs Perceptron - what’s the difference</vt:lpstr>
      <vt:lpstr>Boolean functions using Perceptron – The OR function</vt:lpstr>
      <vt:lpstr>Example - Weight updates in Perceptron</vt:lpstr>
      <vt:lpstr>PowerPoint Presentation</vt:lpstr>
      <vt:lpstr>PowerPoint Presentation</vt:lpstr>
      <vt:lpstr>XOR Function - A non-linear boolean function </vt:lpstr>
      <vt:lpstr> Motivation for Sigmoid Neurons - Problem with Thresholding</vt:lpstr>
      <vt:lpstr>PowerPoint Presentation</vt:lpstr>
      <vt:lpstr>Threshold and Activation function</vt:lpstr>
      <vt:lpstr>PowerPoint Presentation</vt:lpstr>
      <vt:lpstr>Artificial Neural Network</vt:lpstr>
      <vt:lpstr>Types of Artificial Neural Network</vt:lpstr>
      <vt:lpstr>Multilayer Perceptron</vt:lpstr>
      <vt:lpstr>PowerPoint Presentation</vt:lpstr>
      <vt:lpstr>Learning - Updating weights in MLP</vt:lpstr>
      <vt:lpstr>References</vt:lpstr>
      <vt:lpstr>???</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&amp; Deep Learning </dc:title>
  <cp:lastModifiedBy>NaJaM</cp:lastModifiedBy>
  <cp:revision>7</cp:revision>
  <dcterms:modified xsi:type="dcterms:W3CDTF">2021-10-05T12:02:06Z</dcterms:modified>
</cp:coreProperties>
</file>